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0" r:id="rId2"/>
    <p:sldId id="294" r:id="rId3"/>
    <p:sldId id="316" r:id="rId4"/>
    <p:sldId id="271" r:id="rId5"/>
    <p:sldId id="323" r:id="rId6"/>
    <p:sldId id="317" r:id="rId7"/>
    <p:sldId id="303" r:id="rId8"/>
    <p:sldId id="326" r:id="rId9"/>
    <p:sldId id="325" r:id="rId10"/>
    <p:sldId id="327" r:id="rId11"/>
    <p:sldId id="328" r:id="rId12"/>
    <p:sldId id="324" r:id="rId13"/>
    <p:sldId id="330" r:id="rId14"/>
    <p:sldId id="332" r:id="rId15"/>
    <p:sldId id="333" r:id="rId16"/>
    <p:sldId id="334" r:id="rId17"/>
    <p:sldId id="336" r:id="rId18"/>
    <p:sldId id="335" r:id="rId19"/>
    <p:sldId id="337" r:id="rId20"/>
    <p:sldId id="340" r:id="rId21"/>
    <p:sldId id="338" r:id="rId22"/>
    <p:sldId id="339" r:id="rId23"/>
    <p:sldId id="341" r:id="rId24"/>
    <p:sldId id="342" r:id="rId25"/>
    <p:sldId id="343" r:id="rId26"/>
    <p:sldId id="344" r:id="rId27"/>
    <p:sldId id="347" r:id="rId28"/>
    <p:sldId id="345" r:id="rId29"/>
    <p:sldId id="348" r:id="rId30"/>
    <p:sldId id="349" r:id="rId31"/>
    <p:sldId id="351" r:id="rId32"/>
    <p:sldId id="352" r:id="rId33"/>
    <p:sldId id="353" r:id="rId34"/>
    <p:sldId id="355" r:id="rId35"/>
    <p:sldId id="356" r:id="rId36"/>
    <p:sldId id="354" r:id="rId37"/>
    <p:sldId id="357" r:id="rId38"/>
    <p:sldId id="358" r:id="rId39"/>
    <p:sldId id="359" r:id="rId40"/>
    <p:sldId id="270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8E"/>
    <a:srgbClr val="008C40"/>
    <a:srgbClr val="DB3235"/>
    <a:srgbClr val="005DA3"/>
    <a:srgbClr val="005DA2"/>
    <a:srgbClr val="005CA2"/>
    <a:srgbClr val="DB6BDB"/>
    <a:srgbClr val="305480"/>
    <a:srgbClr val="F1D52F"/>
    <a:srgbClr val="A14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62" autoAdjust="0"/>
    <p:restoredTop sz="96424" autoAdjust="0"/>
  </p:normalViewPr>
  <p:slideViewPr>
    <p:cSldViewPr>
      <p:cViewPr>
        <p:scale>
          <a:sx n="125" d="100"/>
          <a:sy n="125" d="100"/>
        </p:scale>
        <p:origin x="560" y="7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110116" y="5171270"/>
            <a:ext cx="5072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计算机科学与工程学院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(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网络空间安全学院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)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654812"/>
            <a:ext cx="9144000" cy="7414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3251" y="629792"/>
            <a:ext cx="8286808" cy="506169"/>
          </a:xfrm>
          <a:prstGeom prst="rect">
            <a:avLst/>
          </a:prstGeom>
        </p:spPr>
        <p:txBody>
          <a:bodyPr/>
          <a:lstStyle>
            <a:lvl1pPr marL="271463" indent="-271463">
              <a:buFont typeface="Wingdings" panose="05000000000000000000" pitchFamily="2" charset="2"/>
              <a:buChar char="Ø"/>
              <a:tabLst>
                <a:tab pos="177800" algn="l"/>
              </a:tabLst>
              <a:defRPr lang="zh-CN" altLang="en-US" sz="260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2019/5/25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5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7020272" y="404664"/>
            <a:ext cx="7278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13" y="111973"/>
            <a:ext cx="796747" cy="7967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5" b="28640"/>
          <a:stretch/>
        </p:blipFill>
        <p:spPr>
          <a:xfrm>
            <a:off x="7812360" y="332656"/>
            <a:ext cx="1255537" cy="2863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8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0.png"/><Relationship Id="rId18" Type="http://schemas.openxmlformats.org/officeDocument/2006/relationships/image" Target="../media/image70.png"/><Relationship Id="rId7" Type="http://schemas.openxmlformats.org/officeDocument/2006/relationships/image" Target="../media/image170.png"/><Relationship Id="rId12" Type="http://schemas.openxmlformats.org/officeDocument/2006/relationships/image" Target="../media/image22.png"/><Relationship Id="rId17" Type="http://schemas.openxmlformats.org/officeDocument/2006/relationships/image" Target="../media/image69.png"/><Relationship Id="rId2" Type="http://schemas.openxmlformats.org/officeDocument/2006/relationships/image" Target="../media/image6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0.png"/><Relationship Id="rId5" Type="http://schemas.openxmlformats.org/officeDocument/2006/relationships/image" Target="../media/image150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0.png"/><Relationship Id="rId14" Type="http://schemas.openxmlformats.org/officeDocument/2006/relationships/image" Target="../media/image2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31.sv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31" Type="http://schemas.openxmlformats.org/officeDocument/2006/relationships/image" Target="../media/image33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8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71500" y="2698649"/>
            <a:ext cx="9001000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800" b="1" dirty="0">
                <a:solidFill>
                  <a:schemeClr val="bg1"/>
                </a:solidFill>
                <a:cs typeface="+mn-ea"/>
                <a:sym typeface="+mn-lt"/>
              </a:rPr>
              <a:t>轨迹语义表征与地点推荐研究 </a:t>
            </a:r>
          </a:p>
        </p:txBody>
      </p:sp>
      <p:sp>
        <p:nvSpPr>
          <p:cNvPr id="6" name="矩形 5"/>
          <p:cNvSpPr/>
          <p:nvPr/>
        </p:nvSpPr>
        <p:spPr>
          <a:xfrm>
            <a:off x="3402449" y="3645024"/>
            <a:ext cx="2339102" cy="573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800" b="1" dirty="0">
                <a:solidFill>
                  <a:prstClr val="white"/>
                </a:solidFill>
                <a:cs typeface="+mn-ea"/>
                <a:sym typeface="+mn-lt"/>
              </a:rPr>
              <a:t>硕士毕业答辩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179512" y="836712"/>
            <a:ext cx="6231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 基于多层次同步聚类的算法</a:t>
            </a:r>
            <a:r>
              <a:rPr lang="en-US" altLang="zh-CN" sz="2400" dirty="0">
                <a:solidFill>
                  <a:srgbClr val="00518E"/>
                </a:solidFill>
              </a:rPr>
              <a:t>:</a:t>
            </a:r>
            <a:r>
              <a:rPr lang="zh-CN" altLang="en-US" sz="2400" dirty="0">
                <a:solidFill>
                  <a:srgbClr val="00518E"/>
                </a:solidFill>
              </a:rPr>
              <a:t> </a:t>
            </a:r>
            <a:r>
              <a:rPr lang="en-US" altLang="zh-CN" sz="2400" dirty="0" err="1">
                <a:solidFill>
                  <a:srgbClr val="00518E"/>
                </a:solidFill>
              </a:rPr>
              <a:t>CascadeSync</a:t>
            </a:r>
            <a:endParaRPr lang="en-US" sz="2400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AE16900B-5568-724C-9BAB-3FFFC33444B2}"/>
              </a:ext>
            </a:extLst>
          </p:cNvPr>
          <p:cNvSpPr txBox="1">
            <a:spLocks/>
          </p:cNvSpPr>
          <p:nvPr/>
        </p:nvSpPr>
        <p:spPr>
          <a:xfrm>
            <a:off x="3059832" y="5648491"/>
            <a:ext cx="381642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 err="1"/>
              <a:t>CascadeSync</a:t>
            </a:r>
            <a:r>
              <a:rPr lang="zh-CN" altLang="en-US" sz="1800" dirty="0"/>
              <a:t>工作原理示意图</a:t>
            </a: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800" dirty="0">
              <a:cs typeface="+mn-ea"/>
              <a:sym typeface="+mn-lt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6B1CF30-9947-094D-824E-D2A1A9E5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5" y="1587502"/>
            <a:ext cx="4441235" cy="3989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C2728-74A5-014B-9E36-0E00BDC3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31" y="2420888"/>
            <a:ext cx="464503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86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34">
            <a:extLst>
              <a:ext uri="{FF2B5EF4-FFF2-40B4-BE49-F238E27FC236}">
                <a16:creationId xmlns:a16="http://schemas.microsoft.com/office/drawing/2014/main" id="{B03B6877-1B97-864A-A8A0-80FFB6E375F2}"/>
              </a:ext>
            </a:extLst>
          </p:cNvPr>
          <p:cNvSpPr/>
          <p:nvPr/>
        </p:nvSpPr>
        <p:spPr>
          <a:xfrm>
            <a:off x="513290" y="5360841"/>
            <a:ext cx="7875134" cy="1368845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7179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 基于多层次同步聚类算法</a:t>
            </a:r>
            <a:r>
              <a:rPr lang="en-US" altLang="zh-CN" sz="2400" dirty="0">
                <a:solidFill>
                  <a:srgbClr val="00518E"/>
                </a:solidFill>
              </a:rPr>
              <a:t>:</a:t>
            </a:r>
            <a:r>
              <a:rPr lang="zh-CN" altLang="en-US" sz="2400" dirty="0">
                <a:solidFill>
                  <a:srgbClr val="00518E"/>
                </a:solidFill>
              </a:rPr>
              <a:t> </a:t>
            </a:r>
            <a:r>
              <a:rPr lang="en-US" altLang="zh-CN" sz="2400" dirty="0" err="1">
                <a:solidFill>
                  <a:srgbClr val="00518E"/>
                </a:solidFill>
              </a:rPr>
              <a:t>CascadeSync</a:t>
            </a:r>
            <a:endParaRPr lang="en-US" sz="2400" dirty="0"/>
          </a:p>
        </p:txBody>
      </p:sp>
      <p:pic>
        <p:nvPicPr>
          <p:cNvPr id="39" name="图片 7">
            <a:extLst>
              <a:ext uri="{FF2B5EF4-FFF2-40B4-BE49-F238E27FC236}">
                <a16:creationId xmlns:a16="http://schemas.microsoft.com/office/drawing/2014/main" id="{BCC39A63-A9C0-334A-BA2C-8432EFA6F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695" y="4138512"/>
            <a:ext cx="374573" cy="3277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矩形 11">
                <a:extLst>
                  <a:ext uri="{FF2B5EF4-FFF2-40B4-BE49-F238E27FC236}">
                    <a16:creationId xmlns:a16="http://schemas.microsoft.com/office/drawing/2014/main" id="{97AC4294-DB3E-E246-838E-8CD178FC98E2}"/>
                  </a:ext>
                </a:extLst>
              </p:cNvPr>
              <p:cNvSpPr/>
              <p:nvPr/>
            </p:nvSpPr>
            <p:spPr>
              <a:xfrm>
                <a:off x="518978" y="1226369"/>
                <a:ext cx="6538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定义1(行或列的𝜖邻域邻居)：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与给定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GPS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小于阈值𝜖的点集。</a:t>
                </a:r>
              </a:p>
            </p:txBody>
          </p:sp>
        </mc:Choice>
        <mc:Fallback>
          <p:sp>
            <p:nvSpPr>
              <p:cNvPr id="40" name="矩形 11">
                <a:extLst>
                  <a:ext uri="{FF2B5EF4-FFF2-40B4-BE49-F238E27FC236}">
                    <a16:creationId xmlns:a16="http://schemas.microsoft.com/office/drawing/2014/main" id="{97AC4294-DB3E-E246-838E-8CD178FC9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78" y="1226369"/>
                <a:ext cx="6538970" cy="369332"/>
              </a:xfrm>
              <a:prstGeom prst="rect">
                <a:avLst/>
              </a:prstGeom>
              <a:blipFill>
                <a:blip r:embed="rId3"/>
                <a:stretch>
                  <a:fillRect l="-775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14">
                <a:extLst>
                  <a:ext uri="{FF2B5EF4-FFF2-40B4-BE49-F238E27FC236}">
                    <a16:creationId xmlns:a16="http://schemas.microsoft.com/office/drawing/2014/main" id="{A274D9AF-9CB2-5B43-8707-DE7E35E8994A}"/>
                  </a:ext>
                </a:extLst>
              </p:cNvPr>
              <p:cNvSpPr/>
              <p:nvPr/>
            </p:nvSpPr>
            <p:spPr>
              <a:xfrm>
                <a:off x="513290" y="2387789"/>
                <a:ext cx="8273623" cy="389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500"/>
                  </a:lnSpc>
                </a:pPr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en-US" altLang="zh-CN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2(</a:t>
                </a:r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交互模型)：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的𝜖邻域邻居对点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产生的交互函数。</a:t>
                </a:r>
                <a:endPara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1" name="矩形 14">
                <a:extLst>
                  <a:ext uri="{FF2B5EF4-FFF2-40B4-BE49-F238E27FC236}">
                    <a16:creationId xmlns:a16="http://schemas.microsoft.com/office/drawing/2014/main" id="{A274D9AF-9CB2-5B43-8707-DE7E35E89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90" y="2387789"/>
                <a:ext cx="8273623" cy="389658"/>
              </a:xfrm>
              <a:prstGeom prst="rect">
                <a:avLst/>
              </a:prstGeom>
              <a:blipFill>
                <a:blip r:embed="rId4"/>
                <a:stretch>
                  <a:fillRect l="-45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15">
            <a:extLst>
              <a:ext uri="{FF2B5EF4-FFF2-40B4-BE49-F238E27FC236}">
                <a16:creationId xmlns:a16="http://schemas.microsoft.com/office/drawing/2014/main" id="{7AC01D82-8018-A444-AF2D-DCE1105D7104}"/>
              </a:ext>
            </a:extLst>
          </p:cNvPr>
          <p:cNvSpPr/>
          <p:nvPr/>
        </p:nvSpPr>
        <p:spPr>
          <a:xfrm>
            <a:off x="513793" y="3933056"/>
            <a:ext cx="7704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(同步因子)：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在每一次迭代中计算，若该值收敛，则停止模型迭代。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0BFA58F-CE36-C247-A90F-39DBA6E1E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969" y="1681253"/>
            <a:ext cx="2697051" cy="3464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52BC32E-94C8-6841-AE95-BBEA7A35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866" y="2963901"/>
            <a:ext cx="4732469" cy="67779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DEF7A17-04EA-DF49-9752-D10C79E15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513" y="4406753"/>
            <a:ext cx="4237135" cy="8497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15">
                <a:extLst>
                  <a:ext uri="{FF2B5EF4-FFF2-40B4-BE49-F238E27FC236}">
                    <a16:creationId xmlns:a16="http://schemas.microsoft.com/office/drawing/2014/main" id="{A816B2FF-A9A9-E44A-BB8A-4DA9FB86E5F0}"/>
                  </a:ext>
                </a:extLst>
              </p:cNvPr>
              <p:cNvSpPr/>
              <p:nvPr/>
            </p:nvSpPr>
            <p:spPr>
              <a:xfrm>
                <a:off x="513793" y="5445224"/>
                <a:ext cx="70880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最终层次交互函数：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在第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𝑙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层上，考虑交互不同权重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ROI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的交互模型：</a:t>
                </a:r>
              </a:p>
            </p:txBody>
          </p:sp>
        </mc:Choice>
        <mc:Fallback>
          <p:sp>
            <p:nvSpPr>
              <p:cNvPr id="46" name="矩形 15">
                <a:extLst>
                  <a:ext uri="{FF2B5EF4-FFF2-40B4-BE49-F238E27FC236}">
                    <a16:creationId xmlns:a16="http://schemas.microsoft.com/office/drawing/2014/main" id="{A816B2FF-A9A9-E44A-BB8A-4DA9FB86E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93" y="5445224"/>
                <a:ext cx="7088094" cy="369332"/>
              </a:xfrm>
              <a:prstGeom prst="rect">
                <a:avLst/>
              </a:prstGeom>
              <a:blipFill>
                <a:blip r:embed="rId8"/>
                <a:stretch>
                  <a:fillRect l="-536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08FBF45A-8646-C744-9C1D-311E0CA3B2B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5696" y="5828262"/>
            <a:ext cx="6382450" cy="84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6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7C111C-CC62-5D4E-869D-FDA7EE943E47}"/>
              </a:ext>
            </a:extLst>
          </p:cNvPr>
          <p:cNvSpPr/>
          <p:nvPr/>
        </p:nvSpPr>
        <p:spPr>
          <a:xfrm>
            <a:off x="114032" y="797803"/>
            <a:ext cx="3377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 轨迹流数据的处理：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224F5B-8272-1E45-A38D-4A254629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4" y="3603473"/>
            <a:ext cx="5188607" cy="3117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FFFCA-229B-BD4C-93B7-652D644C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025" y="4528494"/>
            <a:ext cx="3552653" cy="1919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404644-1683-2846-A379-78305DB8E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905" y="2013411"/>
            <a:ext cx="3552653" cy="2101237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A8B360D-D78E-3645-8B9D-C8484EB376C4}"/>
              </a:ext>
            </a:extLst>
          </p:cNvPr>
          <p:cNvSpPr/>
          <p:nvPr/>
        </p:nvSpPr>
        <p:spPr>
          <a:xfrm rot="5400000">
            <a:off x="4751459" y="2296280"/>
            <a:ext cx="4971697" cy="3636737"/>
          </a:xfrm>
          <a:prstGeom prst="wedgeRoundRectCallout">
            <a:avLst>
              <a:gd name="adj1" fmla="val 16925"/>
              <a:gd name="adj2" fmla="val 64852"/>
              <a:gd name="adj3" fmla="val 1666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435EDCC8-9FB9-A949-807E-A26CC4143A72}"/>
              </a:ext>
            </a:extLst>
          </p:cNvPr>
          <p:cNvSpPr txBox="1">
            <a:spLocks/>
          </p:cNvSpPr>
          <p:nvPr/>
        </p:nvSpPr>
        <p:spPr>
          <a:xfrm>
            <a:off x="154442" y="1844824"/>
            <a:ext cx="5707813" cy="16809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在所有时间段里得到对应的</a:t>
            </a:r>
            <a:r>
              <a:rPr lang="en-US" altLang="zh-CN" sz="2000" dirty="0">
                <a:cs typeface="+mn-ea"/>
                <a:sym typeface="+mn-lt"/>
              </a:rPr>
              <a:t>ROI</a:t>
            </a:r>
            <a:r>
              <a:rPr lang="zh-CN" altLang="en-US" sz="2000" dirty="0">
                <a:cs typeface="+mn-ea"/>
                <a:sym typeface="+mn-lt"/>
              </a:rPr>
              <a:t>层次网络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定义两个</a:t>
            </a:r>
            <a:r>
              <a:rPr lang="en-US" altLang="zh-CN" sz="2000" dirty="0">
                <a:cs typeface="+mn-ea"/>
                <a:sym typeface="+mn-lt"/>
              </a:rPr>
              <a:t>ROI</a:t>
            </a:r>
            <a:r>
              <a:rPr lang="zh-CN" altLang="en-US" sz="2000" dirty="0">
                <a:cs typeface="+mn-ea"/>
                <a:sym typeface="+mn-lt"/>
              </a:rPr>
              <a:t>层次网络的合并操作：</a:t>
            </a:r>
            <a:r>
              <a:rPr lang="en-US" altLang="zh-CN" sz="2000" i="1" dirty="0">
                <a:solidFill>
                  <a:srgbClr val="C00000"/>
                </a:solidFill>
                <a:cs typeface="+mn-ea"/>
                <a:sym typeface="+mn-lt"/>
              </a:rPr>
              <a:t>Merge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定义</a:t>
            </a:r>
            <a:r>
              <a:rPr lang="en-US" altLang="zh-CN" sz="2000" dirty="0">
                <a:cs typeface="+mn-ea"/>
                <a:sym typeface="+mn-lt"/>
              </a:rPr>
              <a:t>ROI</a:t>
            </a:r>
            <a:r>
              <a:rPr lang="zh-CN" altLang="en-US" sz="2000" dirty="0">
                <a:cs typeface="+mn-ea"/>
                <a:sym typeface="+mn-lt"/>
              </a:rPr>
              <a:t>层次网络的切分操作：</a:t>
            </a:r>
            <a:r>
              <a:rPr lang="en-US" altLang="zh-CN" sz="2000" i="1" dirty="0">
                <a:solidFill>
                  <a:srgbClr val="C00000"/>
                </a:solidFill>
                <a:cs typeface="+mn-ea"/>
                <a:sym typeface="+mn-lt"/>
              </a:rPr>
              <a:t>Split</a:t>
            </a:r>
            <a:endParaRPr lang="zh-CN" altLang="en-US" sz="2000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440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6A5062-A9AD-E440-B5FA-960D973D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0" y="797803"/>
            <a:ext cx="6597733" cy="567196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97803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 效果展示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E47553CF-CA57-B24D-BDB5-9D43E2B0B7F0}"/>
              </a:ext>
            </a:extLst>
          </p:cNvPr>
          <p:cNvSpPr txBox="1">
            <a:spLocks/>
          </p:cNvSpPr>
          <p:nvPr/>
        </p:nvSpPr>
        <p:spPr>
          <a:xfrm>
            <a:off x="1835696" y="6338927"/>
            <a:ext cx="633670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 err="1"/>
              <a:t>Geolife</a:t>
            </a:r>
            <a:r>
              <a:rPr lang="zh-CN" altLang="en-US" sz="1800" dirty="0"/>
              <a:t>数据集上的多层次</a:t>
            </a:r>
            <a:r>
              <a:rPr lang="en-US" altLang="zh-CN" sz="1800" dirty="0"/>
              <a:t>ROI</a:t>
            </a:r>
            <a:r>
              <a:rPr lang="zh-CN" altLang="en-US" sz="1800" dirty="0"/>
              <a:t>网络可视化图（无语义</a:t>
            </a:r>
            <a:r>
              <a:rPr lang="en-US" altLang="zh-CN" sz="1800" dirty="0"/>
              <a:t>ROI</a:t>
            </a:r>
            <a:r>
              <a:rPr lang="zh-CN" altLang="en-US" sz="1800" dirty="0"/>
              <a:t>）</a:t>
            </a:r>
            <a:endParaRPr lang="zh-CN" altLang="en-US" sz="1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2172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4B2B42-2980-9D49-91D2-512F85AA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53" y="722178"/>
            <a:ext cx="6563625" cy="567196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97803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 效果展示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A94F9062-3315-F24C-B4AC-8C270AEE1C38}"/>
              </a:ext>
            </a:extLst>
          </p:cNvPr>
          <p:cNvSpPr txBox="1">
            <a:spLocks/>
          </p:cNvSpPr>
          <p:nvPr/>
        </p:nvSpPr>
        <p:spPr>
          <a:xfrm>
            <a:off x="1835696" y="6338927"/>
            <a:ext cx="633670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 err="1"/>
              <a:t>Geolife</a:t>
            </a:r>
            <a:r>
              <a:rPr lang="zh-CN" altLang="en-US" sz="1800" dirty="0"/>
              <a:t>数据集上的多层次</a:t>
            </a:r>
            <a:r>
              <a:rPr lang="en-US" altLang="zh-CN" sz="1800" dirty="0"/>
              <a:t>ROI</a:t>
            </a:r>
            <a:r>
              <a:rPr lang="zh-CN" altLang="en-US" sz="1800" dirty="0"/>
              <a:t>网络可视化图（带语义</a:t>
            </a:r>
            <a:r>
              <a:rPr lang="en-US" altLang="zh-CN" sz="1800" dirty="0"/>
              <a:t>ROI</a:t>
            </a:r>
            <a:r>
              <a:rPr lang="zh-CN" altLang="en-US" sz="1800" dirty="0"/>
              <a:t>）</a:t>
            </a:r>
            <a:endParaRPr lang="zh-CN" altLang="en-US" sz="1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9444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97803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 效果展示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60CAD8-3AE4-5E42-9E4A-DDFC8E92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986531" cy="5098122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89D25C3-92AE-0946-B012-25185FC5179F}"/>
              </a:ext>
            </a:extLst>
          </p:cNvPr>
          <p:cNvSpPr txBox="1">
            <a:spLocks/>
          </p:cNvSpPr>
          <p:nvPr/>
        </p:nvSpPr>
        <p:spPr>
          <a:xfrm>
            <a:off x="1907704" y="6338927"/>
            <a:ext cx="633670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 err="1">
                <a:cs typeface="+mn-ea"/>
                <a:sym typeface="+mn-lt"/>
              </a:rPr>
              <a:t>Geolife</a:t>
            </a:r>
            <a:r>
              <a:rPr lang="zh-CN" altLang="en-US" sz="1800" dirty="0">
                <a:cs typeface="+mn-ea"/>
                <a:sym typeface="+mn-lt"/>
              </a:rPr>
              <a:t>数据集与</a:t>
            </a:r>
            <a:r>
              <a:rPr lang="en-US" altLang="zh-CN" sz="1800" dirty="0">
                <a:cs typeface="+mn-ea"/>
                <a:sym typeface="+mn-lt"/>
              </a:rPr>
              <a:t>T-Drive</a:t>
            </a:r>
            <a:r>
              <a:rPr lang="zh-CN" altLang="en-US" sz="1800" dirty="0">
                <a:cs typeface="+mn-ea"/>
                <a:sym typeface="+mn-lt"/>
              </a:rPr>
              <a:t>数据集上单层</a:t>
            </a:r>
            <a:r>
              <a:rPr lang="en-US" altLang="zh-CN" sz="1800" dirty="0">
                <a:cs typeface="+mn-ea"/>
                <a:sym typeface="+mn-lt"/>
              </a:rPr>
              <a:t>ROI</a:t>
            </a:r>
            <a:r>
              <a:rPr lang="zh-CN" altLang="en-US" sz="1800" dirty="0">
                <a:cs typeface="+mn-ea"/>
                <a:sym typeface="+mn-lt"/>
              </a:rPr>
              <a:t>网络可视化图</a:t>
            </a:r>
          </a:p>
        </p:txBody>
      </p:sp>
    </p:spTree>
    <p:extLst>
      <p:ext uri="{BB962C8B-B14F-4D97-AF65-F5344CB8AC3E}">
        <p14:creationId xmlns:p14="http://schemas.microsoft.com/office/powerpoint/2010/main" val="2364859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34">
            <a:extLst>
              <a:ext uri="{FF2B5EF4-FFF2-40B4-BE49-F238E27FC236}">
                <a16:creationId xmlns:a16="http://schemas.microsoft.com/office/drawing/2014/main" id="{796888DC-EF14-C94C-B1A6-F8F79AC5D6AE}"/>
              </a:ext>
            </a:extLst>
          </p:cNvPr>
          <p:cNvSpPr/>
          <p:nvPr/>
        </p:nvSpPr>
        <p:spPr>
          <a:xfrm>
            <a:off x="56116" y="3140968"/>
            <a:ext cx="3685625" cy="3051182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97803"/>
            <a:ext cx="3685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 效果展示：</a:t>
            </a:r>
            <a:r>
              <a:rPr lang="zh-CN" altLang="en-US" sz="2400" dirty="0">
                <a:solidFill>
                  <a:srgbClr val="C00000"/>
                </a:solidFill>
              </a:rPr>
              <a:t>压缩率对比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5DFC8-35E7-5645-9BF8-98158E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311" y="814611"/>
            <a:ext cx="5237572" cy="5655533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AB374264-0DF1-4F49-BE23-7D04FC389260}"/>
              </a:ext>
            </a:extLst>
          </p:cNvPr>
          <p:cNvSpPr txBox="1">
            <a:spLocks/>
          </p:cNvSpPr>
          <p:nvPr/>
        </p:nvSpPr>
        <p:spPr>
          <a:xfrm>
            <a:off x="126170" y="3284984"/>
            <a:ext cx="3597971" cy="30511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cs typeface="+mn-ea"/>
                <a:sym typeface="+mn-lt"/>
              </a:rPr>
              <a:t>结论：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 err="1">
                <a:cs typeface="+mn-ea"/>
                <a:sym typeface="+mn-lt"/>
              </a:rPr>
              <a:t>CascadeSync</a:t>
            </a:r>
            <a:r>
              <a:rPr lang="zh-CN" altLang="en-US" sz="2000" dirty="0">
                <a:cs typeface="+mn-ea"/>
                <a:sym typeface="+mn-lt"/>
              </a:rPr>
              <a:t>算法有着很好的压缩率和表征能力。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cs typeface="+mn-ea"/>
                <a:sym typeface="+mn-lt"/>
              </a:rPr>
              <a:t>带语义</a:t>
            </a:r>
            <a:r>
              <a:rPr lang="en-US" altLang="zh-CN" sz="2000" dirty="0">
                <a:cs typeface="+mn-ea"/>
                <a:sym typeface="+mn-lt"/>
              </a:rPr>
              <a:t>ROI</a:t>
            </a:r>
            <a:r>
              <a:rPr lang="zh-CN" altLang="en-US" sz="2000" dirty="0">
                <a:cs typeface="+mn-ea"/>
                <a:sym typeface="+mn-lt"/>
              </a:rPr>
              <a:t>的</a:t>
            </a:r>
            <a:r>
              <a:rPr lang="en-US" altLang="zh-CN" sz="2000" dirty="0" err="1">
                <a:cs typeface="+mn-ea"/>
                <a:sym typeface="+mn-lt"/>
              </a:rPr>
              <a:t>CascadeSync</a:t>
            </a:r>
            <a:r>
              <a:rPr lang="zh-CN" altLang="en-US" sz="2000" dirty="0">
                <a:cs typeface="+mn-ea"/>
                <a:sym typeface="+mn-lt"/>
              </a:rPr>
              <a:t>压缩率被限制，但有更好的表征能力。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D64EB-C2DB-124A-A861-7978435F7A02}"/>
              </a:ext>
            </a:extLst>
          </p:cNvPr>
          <p:cNvSpPr/>
          <p:nvPr/>
        </p:nvSpPr>
        <p:spPr>
          <a:xfrm>
            <a:off x="4283968" y="6488668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在四个数据集上压缩率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误差界变化曲线图 </a:t>
            </a:r>
          </a:p>
        </p:txBody>
      </p:sp>
    </p:spTree>
    <p:extLst>
      <p:ext uri="{BB962C8B-B14F-4D97-AF65-F5344CB8AC3E}">
        <p14:creationId xmlns:p14="http://schemas.microsoft.com/office/powerpoint/2010/main" val="177233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692696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 效果展示：</a:t>
            </a:r>
            <a:r>
              <a:rPr lang="zh-CN" altLang="en-US" sz="2400" dirty="0">
                <a:solidFill>
                  <a:srgbClr val="C00000"/>
                </a:solidFill>
              </a:rPr>
              <a:t>在线处理损失评测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D64EB-C2DB-124A-A861-7978435F7A02}"/>
              </a:ext>
            </a:extLst>
          </p:cNvPr>
          <p:cNvSpPr/>
          <p:nvPr/>
        </p:nvSpPr>
        <p:spPr>
          <a:xfrm>
            <a:off x="894214" y="6488668"/>
            <a:ext cx="3876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平均表示误差随交互范围变化趋势图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2A499-FE25-5E46-AFB4-20E0E5FA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0" y="3645024"/>
            <a:ext cx="5769316" cy="2843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36F54E-EDA5-344E-8D4B-761D2CC5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3798403"/>
            <a:ext cx="2605450" cy="2536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C7207-5F4C-4F47-96D1-B22777F5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421" y="1093715"/>
            <a:ext cx="6217565" cy="21659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04AD97-CE0B-FF45-BA73-1EC70957A970}"/>
              </a:ext>
            </a:extLst>
          </p:cNvPr>
          <p:cNvSpPr/>
          <p:nvPr/>
        </p:nvSpPr>
        <p:spPr>
          <a:xfrm>
            <a:off x="5220072" y="6497686"/>
            <a:ext cx="4034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平均表示误差随</a:t>
            </a:r>
            <a:r>
              <a:rPr lang="en-US" altLang="zh-CN" i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Merge/Split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变化图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188620-609B-E54C-8BD6-6D71349BAFFB}"/>
              </a:ext>
            </a:extLst>
          </p:cNvPr>
          <p:cNvSpPr/>
          <p:nvPr/>
        </p:nvSpPr>
        <p:spPr>
          <a:xfrm>
            <a:off x="611560" y="3275692"/>
            <a:ext cx="7838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条人工合成轨迹可视化图：用于测试</a:t>
            </a:r>
            <a:r>
              <a:rPr lang="en-US" altLang="zh-CN" i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Merge/Split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在线操作的表示误差变化</a:t>
            </a:r>
            <a:endParaRPr lang="zh-CN" altLang="en-US" i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917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692696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 效果展示：</a:t>
            </a:r>
            <a:r>
              <a:rPr lang="zh-CN" altLang="en-US" sz="2400" dirty="0">
                <a:solidFill>
                  <a:srgbClr val="C00000"/>
                </a:solidFill>
              </a:rPr>
              <a:t>在线处理损失评测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D64EB-C2DB-124A-A861-7978435F7A02}"/>
              </a:ext>
            </a:extLst>
          </p:cNvPr>
          <p:cNvSpPr/>
          <p:nvPr/>
        </p:nvSpPr>
        <p:spPr>
          <a:xfrm>
            <a:off x="894214" y="6488668"/>
            <a:ext cx="3876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平均表示误差随交互范围变化趋势图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2A499-FE25-5E46-AFB4-20E0E5FA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0" y="3645024"/>
            <a:ext cx="5769316" cy="2843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36F54E-EDA5-344E-8D4B-761D2CC5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3798403"/>
            <a:ext cx="2605450" cy="25368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04AD97-CE0B-FF45-BA73-1EC70957A970}"/>
              </a:ext>
            </a:extLst>
          </p:cNvPr>
          <p:cNvSpPr/>
          <p:nvPr/>
        </p:nvSpPr>
        <p:spPr>
          <a:xfrm>
            <a:off x="5220072" y="6497686"/>
            <a:ext cx="4034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平均表示误差随</a:t>
            </a:r>
            <a:r>
              <a:rPr lang="en-US" altLang="zh-CN" i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Merge/Split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变化图</a:t>
            </a:r>
          </a:p>
        </p:txBody>
      </p:sp>
      <p:sp>
        <p:nvSpPr>
          <p:cNvPr id="14" name="圆角矩形 34">
            <a:extLst>
              <a:ext uri="{FF2B5EF4-FFF2-40B4-BE49-F238E27FC236}">
                <a16:creationId xmlns:a16="http://schemas.microsoft.com/office/drawing/2014/main" id="{5FB105BC-3063-1A41-8CE2-4B5D8DF102EF}"/>
              </a:ext>
            </a:extLst>
          </p:cNvPr>
          <p:cNvSpPr/>
          <p:nvPr/>
        </p:nvSpPr>
        <p:spPr>
          <a:xfrm>
            <a:off x="208483" y="1339796"/>
            <a:ext cx="8727033" cy="1952007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94B75279-9EC4-7D4A-8E75-B9DBFDB5EE9A}"/>
              </a:ext>
            </a:extLst>
          </p:cNvPr>
          <p:cNvSpPr txBox="1">
            <a:spLocks/>
          </p:cNvSpPr>
          <p:nvPr/>
        </p:nvSpPr>
        <p:spPr>
          <a:xfrm>
            <a:off x="339024" y="1316758"/>
            <a:ext cx="8465952" cy="17752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900" dirty="0">
                <a:cs typeface="+mn-ea"/>
                <a:sym typeface="+mn-lt"/>
              </a:rPr>
              <a:t>结论：</a:t>
            </a:r>
            <a:endParaRPr lang="en-US" altLang="zh-CN" sz="19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900" i="1" dirty="0">
                <a:cs typeface="+mn-ea"/>
                <a:sym typeface="+mn-lt"/>
              </a:rPr>
              <a:t>Split</a:t>
            </a:r>
            <a:r>
              <a:rPr lang="zh-CN" altLang="en-US" sz="1900" dirty="0">
                <a:cs typeface="+mn-ea"/>
                <a:sym typeface="+mn-lt"/>
              </a:rPr>
              <a:t>操作带来的表示误差很小，接近离线操作。</a:t>
            </a:r>
            <a:endParaRPr lang="en-US" altLang="zh-CN" sz="19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900" dirty="0">
                <a:cs typeface="+mn-ea"/>
                <a:sym typeface="+mn-lt"/>
              </a:rPr>
              <a:t>每次</a:t>
            </a:r>
            <a:r>
              <a:rPr lang="en-US" altLang="zh-CN" sz="1900" i="1" dirty="0">
                <a:cs typeface="+mn-ea"/>
                <a:sym typeface="+mn-lt"/>
              </a:rPr>
              <a:t>Merge</a:t>
            </a:r>
            <a:r>
              <a:rPr lang="zh-CN" altLang="en-US" sz="1900" dirty="0">
                <a:cs typeface="+mn-ea"/>
                <a:sym typeface="+mn-lt"/>
              </a:rPr>
              <a:t>操作都会引进一定的表示误差，且随着算法交互范围增大而增大。</a:t>
            </a:r>
            <a:endParaRPr lang="en-US" altLang="zh-CN" sz="19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900" dirty="0">
                <a:cs typeface="+mn-ea"/>
                <a:sym typeface="+mn-lt"/>
              </a:rPr>
              <a:t>随着在线操作的增加，或算法交互范围的增加，表示误差逐渐趋于稳定。</a:t>
            </a:r>
            <a:endParaRPr lang="en-US" altLang="zh-CN" sz="19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8240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692696"/>
            <a:ext cx="5589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 效果展示：</a:t>
            </a:r>
            <a:r>
              <a:rPr lang="zh-CN" altLang="en-US" sz="2400" dirty="0">
                <a:solidFill>
                  <a:srgbClr val="C00000"/>
                </a:solidFill>
              </a:rPr>
              <a:t>一个轨迹时空检索的案例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25E47D-94D0-2E49-A311-19A23382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3089942"/>
            <a:ext cx="8286808" cy="33218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A76C38-2579-674C-90A8-087B519D62F6}"/>
              </a:ext>
            </a:extLst>
          </p:cNvPr>
          <p:cNvSpPr/>
          <p:nvPr/>
        </p:nvSpPr>
        <p:spPr>
          <a:xfrm>
            <a:off x="539552" y="1205387"/>
            <a:ext cx="7560840" cy="1884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Geolife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数据中：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选取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POI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集合：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北京大学、金融街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】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选取时间段：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2008-11-28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2009-01-07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在三个误差范围中得到满足条件的轨迹集合：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50A27-99E3-B142-8A19-2733A989849A}"/>
              </a:ext>
            </a:extLst>
          </p:cNvPr>
          <p:cNvSpPr/>
          <p:nvPr/>
        </p:nvSpPr>
        <p:spPr>
          <a:xfrm>
            <a:off x="2055926" y="6411809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不同搜索范围的轨迹时空轨迹检索结果可视化图</a:t>
            </a:r>
          </a:p>
        </p:txBody>
      </p:sp>
    </p:spTree>
    <p:extLst>
      <p:ext uri="{BB962C8B-B14F-4D97-AF65-F5344CB8AC3E}">
        <p14:creationId xmlns:p14="http://schemas.microsoft.com/office/powerpoint/2010/main" val="346176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zh-CN" altLang="en-US" b="1" dirty="0">
                <a:solidFill>
                  <a:srgbClr val="005DA3"/>
                </a:solidFill>
                <a:latin typeface="+mj-ea"/>
                <a:cs typeface="+mn-ea"/>
                <a:sym typeface="+mn-lt"/>
              </a:rPr>
              <a:t>答辩内容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395536" y="1772816"/>
            <a:ext cx="8529336" cy="403244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研究背景</a:t>
            </a:r>
            <a:endParaRPr lang="en-US" altLang="zh-CN" sz="2800" b="1" dirty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>
                <a:solidFill>
                  <a:srgbClr val="C00000"/>
                </a:solidFill>
                <a:latin typeface="+mj-ea"/>
                <a:cs typeface="+mn-ea"/>
                <a:sym typeface="+mn-lt"/>
              </a:rPr>
              <a:t>全局语义轨迹压缩算法</a:t>
            </a:r>
            <a:endParaRPr lang="en-US" altLang="zh-CN" sz="2800" b="1" dirty="0">
              <a:solidFill>
                <a:srgbClr val="C00000"/>
              </a:solidFill>
              <a:latin typeface="+mj-ea"/>
              <a:cs typeface="+mn-ea"/>
              <a:sym typeface="+mn-lt"/>
            </a:endParaRP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>
                <a:solidFill>
                  <a:srgbClr val="C00000"/>
                </a:solidFill>
                <a:latin typeface="+mj-ea"/>
                <a:cs typeface="+mn-ea"/>
                <a:sym typeface="+mn-lt"/>
              </a:rPr>
              <a:t>分布式轨迹语义表征算法</a:t>
            </a: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>
                <a:solidFill>
                  <a:srgbClr val="C00000"/>
                </a:solidFill>
                <a:latin typeface="+mj-ea"/>
                <a:cs typeface="+mn-ea"/>
                <a:sym typeface="+mn-lt"/>
              </a:rPr>
              <a:t>基于局部分步式矩阵分解的可解释性地点推荐系统 </a:t>
            </a:r>
          </a:p>
          <a:p>
            <a:pPr marL="514350" indent="-51435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8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总结与未来工作展望</a:t>
            </a:r>
          </a:p>
        </p:txBody>
      </p:sp>
    </p:spTree>
    <p:extLst>
      <p:ext uri="{BB962C8B-B14F-4D97-AF65-F5344CB8AC3E}">
        <p14:creationId xmlns:p14="http://schemas.microsoft.com/office/powerpoint/2010/main" val="66707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34">
            <a:extLst>
              <a:ext uri="{FF2B5EF4-FFF2-40B4-BE49-F238E27FC236}">
                <a16:creationId xmlns:a16="http://schemas.microsoft.com/office/drawing/2014/main" id="{BE220EDE-8718-C841-828D-5EBA131D4F5F}"/>
              </a:ext>
            </a:extLst>
          </p:cNvPr>
          <p:cNvSpPr/>
          <p:nvPr/>
        </p:nvSpPr>
        <p:spPr>
          <a:xfrm>
            <a:off x="530424" y="2348880"/>
            <a:ext cx="8083152" cy="3384376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FAC7F-4A43-7948-9592-A5FB31DD8AF0}"/>
              </a:ext>
            </a:extLst>
          </p:cNvPr>
          <p:cNvSpPr/>
          <p:nvPr/>
        </p:nvSpPr>
        <p:spPr>
          <a:xfrm>
            <a:off x="3131840" y="1407135"/>
            <a:ext cx="2492990" cy="835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3600" dirty="0">
                <a:solidFill>
                  <a:srgbClr val="DB3235"/>
                </a:solidFill>
              </a:rPr>
              <a:t>本章小结</a:t>
            </a:r>
            <a:endParaRPr lang="en-US" altLang="zh-CN" sz="3600" dirty="0">
              <a:solidFill>
                <a:srgbClr val="DB3235"/>
              </a:solidFill>
            </a:endParaRP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4A9C7977-34FA-D440-B10C-27C373F0C928}"/>
              </a:ext>
            </a:extLst>
          </p:cNvPr>
          <p:cNvSpPr txBox="1">
            <a:spLocks/>
          </p:cNvSpPr>
          <p:nvPr/>
        </p:nvSpPr>
        <p:spPr>
          <a:xfrm>
            <a:off x="764704" y="2492896"/>
            <a:ext cx="7579096" cy="31683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提出了一种</a:t>
            </a:r>
            <a:r>
              <a:rPr lang="zh-CN" altLang="en-US" dirty="0"/>
              <a:t>基于同步的语义轨迹压缩算法</a:t>
            </a:r>
            <a:r>
              <a:rPr lang="en-US" altLang="zh-CN" dirty="0" err="1"/>
              <a:t>CascadeSync</a:t>
            </a:r>
            <a:r>
              <a:rPr lang="zh-CN" altLang="en-US" dirty="0"/>
              <a:t>，能保留全局信息，能在语义确实区域鲁班工作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提出了</a:t>
            </a:r>
            <a:r>
              <a:rPr lang="en-US" altLang="zh-CN" dirty="0" err="1"/>
              <a:t>CascadeSync</a:t>
            </a:r>
            <a:r>
              <a:rPr lang="zh-CN" altLang="en-US" dirty="0"/>
              <a:t>在轨迹流中的处理方案。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运用实验证明了提出算法良好的压缩、表征能力与高效性。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算法在可视化、时间检索中能得到良好应用。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5838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1403648" y="2204864"/>
            <a:ext cx="8170536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lang="zh-CN" altLang="en-US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 分布式轨迹语义表征算法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4000" b="1" dirty="0">
              <a:solidFill>
                <a:srgbClr val="0051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1"/>
          <p:cNvSpPr>
            <a:spLocks noGrp="1"/>
          </p:cNvSpPr>
          <p:nvPr>
            <p:ph idx="14"/>
          </p:nvPr>
        </p:nvSpPr>
        <p:spPr>
          <a:xfrm>
            <a:off x="1949871" y="3140968"/>
            <a:ext cx="6561263" cy="26642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18E"/>
                </a:solidFill>
              </a:rPr>
              <a:t>(1) </a:t>
            </a:r>
            <a:r>
              <a:rPr lang="zh-CN" altLang="en-US" sz="2400" dirty="0">
                <a:solidFill>
                  <a:srgbClr val="00518E"/>
                </a:solidFill>
              </a:rPr>
              <a:t>问题描述与相关工作。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18E"/>
                </a:solidFill>
              </a:rPr>
              <a:t>(2)</a:t>
            </a:r>
            <a:r>
              <a:rPr lang="zh-CN" altLang="en-US" sz="2400" dirty="0">
                <a:solidFill>
                  <a:srgbClr val="00518E"/>
                </a:solidFill>
              </a:rPr>
              <a:t> 分布式</a:t>
            </a:r>
            <a:r>
              <a:rPr lang="en-US" altLang="zh-CN" sz="2400" dirty="0">
                <a:solidFill>
                  <a:srgbClr val="00518E"/>
                </a:solidFill>
              </a:rPr>
              <a:t>ROI</a:t>
            </a:r>
            <a:r>
              <a:rPr lang="zh-CN" altLang="en-US" sz="2400" dirty="0">
                <a:solidFill>
                  <a:srgbClr val="00518E"/>
                </a:solidFill>
              </a:rPr>
              <a:t>与轨迹语义嵌入模型。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18E"/>
                </a:solidFill>
              </a:rPr>
              <a:t>(3)</a:t>
            </a:r>
            <a:r>
              <a:rPr lang="zh-CN" altLang="en-US" sz="2400" dirty="0">
                <a:solidFill>
                  <a:srgbClr val="00518E"/>
                </a:solidFill>
              </a:rPr>
              <a:t> 实验结果展现。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41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3.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分布式轨迹语义表征算法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3300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轨迹数据存在问题：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09A0E-BB44-C14C-BAA5-515C8B9C0AF3}"/>
              </a:ext>
            </a:extLst>
          </p:cNvPr>
          <p:cNvSpPr/>
          <p:nvPr/>
        </p:nvSpPr>
        <p:spPr>
          <a:xfrm>
            <a:off x="1043472" y="1197008"/>
            <a:ext cx="7295187" cy="580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✪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长度不定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✪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采样率不定 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✪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相似性难以定义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10F5C-8B8D-3F4A-A768-C09D1B98B535}"/>
              </a:ext>
            </a:extLst>
          </p:cNvPr>
          <p:cNvSpPr/>
          <p:nvPr/>
        </p:nvSpPr>
        <p:spPr>
          <a:xfrm>
            <a:off x="558387" y="2276872"/>
            <a:ext cx="7786165" cy="10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基于点的表征</a:t>
            </a:r>
            <a:r>
              <a:rPr lang="zh-CN" altLang="en-US" sz="22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识别轨迹中的关键点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endParaRPr lang="zh-CN" altLang="en-US" sz="2200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6BBA3-2D14-9D45-B9C2-1A035B2EAA8C}"/>
              </a:ext>
            </a:extLst>
          </p:cNvPr>
          <p:cNvSpPr/>
          <p:nvPr/>
        </p:nvSpPr>
        <p:spPr>
          <a:xfrm>
            <a:off x="-53159" y="1887215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主流表征方法：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60E0F-BA52-D04A-8D63-D45E0C938365}"/>
              </a:ext>
            </a:extLst>
          </p:cNvPr>
          <p:cNvSpPr/>
          <p:nvPr/>
        </p:nvSpPr>
        <p:spPr>
          <a:xfrm>
            <a:off x="1295971" y="2817020"/>
            <a:ext cx="6372373" cy="96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举例：驻点（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Zheng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）、停留点（</a:t>
            </a:r>
            <a:r>
              <a:rPr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Alvares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缺点：信息有限、忽略时间信息。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4BF09B-EAD8-1848-940B-16AB83237301}"/>
              </a:ext>
            </a:extLst>
          </p:cNvPr>
          <p:cNvSpPr/>
          <p:nvPr/>
        </p:nvSpPr>
        <p:spPr>
          <a:xfrm>
            <a:off x="552494" y="3822014"/>
            <a:ext cx="7786165" cy="1554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2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基于分段的表征：</a:t>
            </a:r>
            <a:r>
              <a:rPr lang="zh-CN" altLang="en-US" sz="2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将轨迹分割为若干部分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zh-CN" altLang="en-US" sz="2200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altLang="zh-CN" sz="2200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99DFD1-1553-C140-98E2-4C0F23ED7581}"/>
              </a:ext>
            </a:extLst>
          </p:cNvPr>
          <p:cNvSpPr/>
          <p:nvPr/>
        </p:nvSpPr>
        <p:spPr>
          <a:xfrm>
            <a:off x="552493" y="5280323"/>
            <a:ext cx="7786165" cy="54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2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基于特征的表征：</a:t>
            </a:r>
            <a:r>
              <a:rPr lang="zh-CN" altLang="en-US" sz="2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提取速度、方向、角度、形状、周期性 </a:t>
            </a:r>
            <a:endParaRPr lang="en-US" altLang="zh-CN" sz="2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F2E208-D750-0143-9523-681BBF672968}"/>
              </a:ext>
            </a:extLst>
          </p:cNvPr>
          <p:cNvSpPr/>
          <p:nvPr/>
        </p:nvSpPr>
        <p:spPr>
          <a:xfrm>
            <a:off x="1295971" y="4302626"/>
            <a:ext cx="7668517" cy="96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举例：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walk,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non-walk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划分（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Chen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）、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MDL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分割（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Lee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缺点：同上。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4A0305-A450-A443-85A0-D20C90E650CA}"/>
              </a:ext>
            </a:extLst>
          </p:cNvPr>
          <p:cNvSpPr/>
          <p:nvPr/>
        </p:nvSpPr>
        <p:spPr>
          <a:xfrm>
            <a:off x="1289516" y="5787338"/>
            <a:ext cx="8755092" cy="96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举例：谱空间（</a:t>
            </a:r>
            <a:r>
              <a:rPr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Annoni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）、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LSTM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dirty="0" err="1"/>
              <a:t>Ardakani</a:t>
            </a:r>
            <a:r>
              <a:rPr lang="en-US" dirty="0"/>
              <a:t> </a:t>
            </a:r>
            <a:r>
              <a:rPr lang="en-US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缺点：只提取地理特征或几何特征。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41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3.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分布式轨迹语义表征算法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5083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分布式</a:t>
            </a:r>
            <a:r>
              <a:rPr lang="en-US" altLang="zh-CN" sz="2400" dirty="0">
                <a:solidFill>
                  <a:srgbClr val="00518E"/>
                </a:solidFill>
              </a:rPr>
              <a:t>ROI</a:t>
            </a:r>
            <a:r>
              <a:rPr lang="zh-CN" altLang="en-US" sz="2400" dirty="0">
                <a:solidFill>
                  <a:srgbClr val="00518E"/>
                </a:solidFill>
              </a:rPr>
              <a:t>与轨迹语义嵌入模型：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DCE39-5D51-064D-8304-4490D308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20" y="1191500"/>
            <a:ext cx="5083443" cy="52460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1F7B03-FAF2-604A-81A8-4D87B1C5DB7B}"/>
              </a:ext>
            </a:extLst>
          </p:cNvPr>
          <p:cNvSpPr/>
          <p:nvPr/>
        </p:nvSpPr>
        <p:spPr>
          <a:xfrm>
            <a:off x="5001721" y="648777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轨迹分布式语义表征示意图</a:t>
            </a: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B6D85AA1-548E-8743-8D52-9CFCF1ED353E}"/>
              </a:ext>
            </a:extLst>
          </p:cNvPr>
          <p:cNvSpPr txBox="1">
            <a:spLocks/>
          </p:cNvSpPr>
          <p:nvPr/>
        </p:nvSpPr>
        <p:spPr>
          <a:xfrm>
            <a:off x="35267" y="1246999"/>
            <a:ext cx="8856984" cy="23762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cs typeface="+mn-ea"/>
                <a:sym typeface="+mn-lt"/>
              </a:rPr>
              <a:t>步骤简述：</a:t>
            </a:r>
            <a:endParaRPr lang="en-US" altLang="zh-CN" dirty="0"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arenBoth"/>
            </a:pPr>
            <a:r>
              <a:rPr lang="zh-CN" altLang="en-US" dirty="0">
                <a:cs typeface="+mn-ea"/>
                <a:sym typeface="+mn-lt"/>
              </a:rPr>
              <a:t>提取轨迹网络。</a:t>
            </a:r>
            <a:endParaRPr lang="en-US" altLang="zh-CN" dirty="0"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arenBoth"/>
            </a:pPr>
            <a:r>
              <a:rPr lang="zh-CN" altLang="en-US" dirty="0">
                <a:cs typeface="+mn-ea"/>
                <a:sym typeface="+mn-lt"/>
              </a:rPr>
              <a:t>融入丰富语义信息。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(3)</a:t>
            </a:r>
            <a:r>
              <a:rPr lang="zh-CN" altLang="en-US" dirty="0">
                <a:cs typeface="+mn-ea"/>
                <a:sym typeface="+mn-lt"/>
              </a:rPr>
              <a:t> 将区域</a:t>
            </a:r>
            <a:r>
              <a:rPr lang="en-US" altLang="zh-CN" dirty="0">
                <a:cs typeface="+mn-ea"/>
                <a:sym typeface="+mn-lt"/>
              </a:rPr>
              <a:t>ROI</a:t>
            </a:r>
            <a:r>
              <a:rPr lang="zh-CN" altLang="en-US" dirty="0">
                <a:cs typeface="+mn-ea"/>
                <a:sym typeface="+mn-lt"/>
              </a:rPr>
              <a:t>表征为定长向量。 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(4)</a:t>
            </a:r>
            <a:r>
              <a:rPr lang="zh-CN" altLang="en-US" dirty="0">
                <a:cs typeface="+mn-ea"/>
                <a:sym typeface="+mn-lt"/>
              </a:rPr>
              <a:t> 将轨迹表征为定长向量。 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196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3.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分布式轨迹语义表征算法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5083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分布式</a:t>
            </a:r>
            <a:r>
              <a:rPr lang="en-US" altLang="zh-CN" sz="2400" dirty="0">
                <a:solidFill>
                  <a:srgbClr val="00518E"/>
                </a:solidFill>
              </a:rPr>
              <a:t>ROI</a:t>
            </a:r>
            <a:r>
              <a:rPr lang="zh-CN" altLang="en-US" sz="2400" dirty="0">
                <a:solidFill>
                  <a:srgbClr val="00518E"/>
                </a:solidFill>
              </a:rPr>
              <a:t>与轨迹语义嵌入模型：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84D60-C853-C545-8437-406095D8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4" y="3284984"/>
            <a:ext cx="8849532" cy="344292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F0D298-9642-6746-8AF3-2E78B6EEF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811" y="1455167"/>
            <a:ext cx="5972377" cy="4200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C00000"/>
                </a:solidFill>
              </a:rPr>
              <a:t>POI</a:t>
            </a:r>
            <a:r>
              <a:rPr lang="zh-CN" altLang="en-US" sz="2400" dirty="0">
                <a:solidFill>
                  <a:srgbClr val="C00000"/>
                </a:solidFill>
              </a:rPr>
              <a:t>相似性度量：地理相似性 </a:t>
            </a:r>
            <a:r>
              <a:rPr lang="en-US" altLang="zh-CN" sz="2400" dirty="0">
                <a:solidFill>
                  <a:srgbClr val="C00000"/>
                </a:solidFill>
              </a:rPr>
              <a:t>+</a:t>
            </a:r>
            <a:r>
              <a:rPr lang="zh-CN" altLang="en-US" sz="2400" dirty="0">
                <a:solidFill>
                  <a:srgbClr val="C00000"/>
                </a:solidFill>
              </a:rPr>
              <a:t> 语义相似性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B0AF6-E40A-DE4C-84F0-CE05BE1742FA}"/>
              </a:ext>
            </a:extLst>
          </p:cNvPr>
          <p:cNvSpPr/>
          <p:nvPr/>
        </p:nvSpPr>
        <p:spPr>
          <a:xfrm>
            <a:off x="592526" y="2079724"/>
            <a:ext cx="8568952" cy="96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地理邻居：在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网络上每个节点的所有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跳节点的集合。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语义邻居：在全局地图上与特定节点在某些方面相似的特定节点集合。</a:t>
            </a:r>
          </a:p>
        </p:txBody>
      </p:sp>
    </p:spTree>
    <p:extLst>
      <p:ext uri="{BB962C8B-B14F-4D97-AF65-F5344CB8AC3E}">
        <p14:creationId xmlns:p14="http://schemas.microsoft.com/office/powerpoint/2010/main" val="4171812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3.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分布式轨迹语义表征算法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4775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分布式</a:t>
            </a:r>
            <a:r>
              <a:rPr lang="en-US" altLang="zh-CN" sz="2400" dirty="0">
                <a:solidFill>
                  <a:srgbClr val="00518E"/>
                </a:solidFill>
              </a:rPr>
              <a:t>ROI</a:t>
            </a:r>
            <a:r>
              <a:rPr lang="zh-CN" altLang="en-US" sz="2400" dirty="0">
                <a:solidFill>
                  <a:srgbClr val="00518E"/>
                </a:solidFill>
              </a:rPr>
              <a:t>与轨迹语义嵌入模型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145D0-6BC6-004C-A4EA-714788AFE29F}"/>
              </a:ext>
            </a:extLst>
          </p:cNvPr>
          <p:cNvSpPr txBox="1"/>
          <p:nvPr/>
        </p:nvSpPr>
        <p:spPr>
          <a:xfrm>
            <a:off x="4572000" y="737562"/>
            <a:ext cx="4433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ROI</a:t>
            </a:r>
            <a:r>
              <a:rPr lang="zh-CN" altLang="en-US" sz="2400" dirty="0">
                <a:solidFill>
                  <a:srgbClr val="C00000"/>
                </a:solidFill>
              </a:rPr>
              <a:t>层次</a:t>
            </a:r>
            <a:r>
              <a:rPr lang="en-US" altLang="zh-CN" sz="2400" dirty="0">
                <a:solidFill>
                  <a:srgbClr val="C00000"/>
                </a:solidFill>
              </a:rPr>
              <a:t>Embedding</a:t>
            </a:r>
            <a:r>
              <a:rPr lang="zh-CN" altLang="en-US" sz="2400" dirty="0">
                <a:solidFill>
                  <a:srgbClr val="C00000"/>
                </a:solidFill>
              </a:rPr>
              <a:t>思路展示：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234C05-2199-B64B-BD29-F21BDE94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99" y="1889140"/>
            <a:ext cx="4792467" cy="141127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2175F72-E96C-B645-A744-0A5D97451FBD}"/>
              </a:ext>
            </a:extLst>
          </p:cNvPr>
          <p:cNvGrpSpPr/>
          <p:nvPr/>
        </p:nvGrpSpPr>
        <p:grpSpPr>
          <a:xfrm>
            <a:off x="2051720" y="4501546"/>
            <a:ext cx="5495858" cy="1784683"/>
            <a:chOff x="3289464" y="4022385"/>
            <a:chExt cx="5495858" cy="1784683"/>
          </a:xfrm>
        </p:grpSpPr>
        <p:sp>
          <p:nvSpPr>
            <p:cNvPr id="14" name="平行四边形 289">
              <a:extLst>
                <a:ext uri="{FF2B5EF4-FFF2-40B4-BE49-F238E27FC236}">
                  <a16:creationId xmlns:a16="http://schemas.microsoft.com/office/drawing/2014/main" id="{B1EF78DE-6EC3-7144-8C53-5E654299EA10}"/>
                </a:ext>
              </a:extLst>
            </p:cNvPr>
            <p:cNvSpPr/>
            <p:nvPr/>
          </p:nvSpPr>
          <p:spPr>
            <a:xfrm flipH="1" flipV="1">
              <a:off x="3289464" y="5266832"/>
              <a:ext cx="5495858" cy="540236"/>
            </a:xfrm>
            <a:prstGeom prst="parallelogram">
              <a:avLst>
                <a:gd name="adj" fmla="val 29747"/>
              </a:avLst>
            </a:prstGeom>
            <a:solidFill>
              <a:schemeClr val="bg1">
                <a:lumMod val="95000"/>
                <a:alpha val="43000"/>
              </a:schemeClr>
            </a:solidFill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275">
              <a:extLst>
                <a:ext uri="{FF2B5EF4-FFF2-40B4-BE49-F238E27FC236}">
                  <a16:creationId xmlns:a16="http://schemas.microsoft.com/office/drawing/2014/main" id="{7EBA84DD-4517-2544-93C7-33C93F31B481}"/>
                </a:ext>
              </a:extLst>
            </p:cNvPr>
            <p:cNvSpPr/>
            <p:nvPr/>
          </p:nvSpPr>
          <p:spPr>
            <a:xfrm flipH="1" flipV="1">
              <a:off x="3297128" y="4650655"/>
              <a:ext cx="5488194" cy="535207"/>
            </a:xfrm>
            <a:prstGeom prst="parallelogram">
              <a:avLst>
                <a:gd name="adj" fmla="val 29747"/>
              </a:avLst>
            </a:prstGeom>
            <a:solidFill>
              <a:schemeClr val="bg1">
                <a:lumMod val="95000"/>
                <a:alpha val="43000"/>
              </a:schemeClr>
            </a:solidFill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277">
              <a:extLst>
                <a:ext uri="{FF2B5EF4-FFF2-40B4-BE49-F238E27FC236}">
                  <a16:creationId xmlns:a16="http://schemas.microsoft.com/office/drawing/2014/main" id="{0E6772DA-DE10-EE43-97BA-1E0075C8E853}"/>
                </a:ext>
              </a:extLst>
            </p:cNvPr>
            <p:cNvSpPr/>
            <p:nvPr/>
          </p:nvSpPr>
          <p:spPr>
            <a:xfrm flipH="1" flipV="1">
              <a:off x="3297124" y="4035213"/>
              <a:ext cx="5402947" cy="532095"/>
            </a:xfrm>
            <a:prstGeom prst="parallelogram">
              <a:avLst>
                <a:gd name="adj" fmla="val 29747"/>
              </a:avLst>
            </a:prstGeom>
            <a:solidFill>
              <a:schemeClr val="bg1">
                <a:lumMod val="95000"/>
                <a:alpha val="43000"/>
              </a:schemeClr>
            </a:solidFill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23">
              <a:extLst>
                <a:ext uri="{FF2B5EF4-FFF2-40B4-BE49-F238E27FC236}">
                  <a16:creationId xmlns:a16="http://schemas.microsoft.com/office/drawing/2014/main" id="{0DC748CA-4F2A-704F-93D3-BAB98264BA22}"/>
                </a:ext>
              </a:extLst>
            </p:cNvPr>
            <p:cNvSpPr/>
            <p:nvPr/>
          </p:nvSpPr>
          <p:spPr>
            <a:xfrm rot="2371645">
              <a:off x="5618364" y="4242709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25">
              <a:extLst>
                <a:ext uri="{FF2B5EF4-FFF2-40B4-BE49-F238E27FC236}">
                  <a16:creationId xmlns:a16="http://schemas.microsoft.com/office/drawing/2014/main" id="{F61ABB21-287E-0347-BAD6-498A5CDE1975}"/>
                </a:ext>
              </a:extLst>
            </p:cNvPr>
            <p:cNvSpPr/>
            <p:nvPr/>
          </p:nvSpPr>
          <p:spPr>
            <a:xfrm rot="20410613">
              <a:off x="5095941" y="4831744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26">
              <a:extLst>
                <a:ext uri="{FF2B5EF4-FFF2-40B4-BE49-F238E27FC236}">
                  <a16:creationId xmlns:a16="http://schemas.microsoft.com/office/drawing/2014/main" id="{BF7BCBF5-D291-DD41-9574-1CF62CE3BE10}"/>
                </a:ext>
              </a:extLst>
            </p:cNvPr>
            <p:cNvSpPr/>
            <p:nvPr/>
          </p:nvSpPr>
          <p:spPr>
            <a:xfrm rot="1234061">
              <a:off x="6814396" y="4870422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" name="直接箭头连接符 130">
              <a:extLst>
                <a:ext uri="{FF2B5EF4-FFF2-40B4-BE49-F238E27FC236}">
                  <a16:creationId xmlns:a16="http://schemas.microsoft.com/office/drawing/2014/main" id="{B2C60706-5AC3-A14C-A4DF-5646AF180527}"/>
                </a:ext>
              </a:extLst>
            </p:cNvPr>
            <p:cNvCxnSpPr>
              <a:cxnSpLocks/>
              <a:stCxn id="17" idx="4"/>
              <a:endCxn id="18" idx="7"/>
            </p:cNvCxnSpPr>
            <p:nvPr/>
          </p:nvCxnSpPr>
          <p:spPr>
            <a:xfrm flipH="1">
              <a:off x="5196131" y="4367213"/>
              <a:ext cx="447787" cy="4712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132">
              <a:extLst>
                <a:ext uri="{FF2B5EF4-FFF2-40B4-BE49-F238E27FC236}">
                  <a16:creationId xmlns:a16="http://schemas.microsoft.com/office/drawing/2014/main" id="{91FD6C77-72BA-914B-8631-A6E5BF62308F}"/>
                </a:ext>
              </a:extLst>
            </p:cNvPr>
            <p:cNvCxnSpPr>
              <a:cxnSpLocks/>
              <a:stCxn id="17" idx="6"/>
              <a:endCxn id="19" idx="1"/>
            </p:cNvCxnSpPr>
            <p:nvPr/>
          </p:nvCxnSpPr>
          <p:spPr>
            <a:xfrm>
              <a:off x="5742867" y="4357733"/>
              <a:ext cx="1112745" cy="518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136">
                  <a:extLst>
                    <a:ext uri="{FF2B5EF4-FFF2-40B4-BE49-F238E27FC236}">
                      <a16:creationId xmlns:a16="http://schemas.microsoft.com/office/drawing/2014/main" id="{3803F2A7-A498-9748-B011-24E22CE6ACBE}"/>
                    </a:ext>
                  </a:extLst>
                </p:cNvPr>
                <p:cNvSpPr/>
                <p:nvPr/>
              </p:nvSpPr>
              <p:spPr>
                <a:xfrm>
                  <a:off x="4340384" y="4657678"/>
                  <a:ext cx="1046499" cy="3493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𝑅𝑂𝐼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2" name="矩形 136">
                  <a:extLst>
                    <a:ext uri="{FF2B5EF4-FFF2-40B4-BE49-F238E27FC236}">
                      <a16:creationId xmlns:a16="http://schemas.microsoft.com/office/drawing/2014/main" id="{BF02A827-1C4F-A94A-BE54-87BB9D51EE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0384" y="4657678"/>
                  <a:ext cx="1046499" cy="349391"/>
                </a:xfrm>
                <a:prstGeom prst="rect">
                  <a:avLst/>
                </a:prstGeom>
                <a:blipFill>
                  <a:blip r:embed="rId4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54">
              <a:extLst>
                <a:ext uri="{FF2B5EF4-FFF2-40B4-BE49-F238E27FC236}">
                  <a16:creationId xmlns:a16="http://schemas.microsoft.com/office/drawing/2014/main" id="{AA9C6AAD-7810-C447-B8DE-6421D9898506}"/>
                </a:ext>
              </a:extLst>
            </p:cNvPr>
            <p:cNvCxnSpPr>
              <a:cxnSpLocks/>
              <a:stCxn id="18" idx="3"/>
              <a:endCxn id="24" idx="7"/>
            </p:cNvCxnSpPr>
            <p:nvPr/>
          </p:nvCxnSpPr>
          <p:spPr>
            <a:xfrm flipH="1">
              <a:off x="4913390" y="4965644"/>
              <a:ext cx="222938" cy="3907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55">
              <a:extLst>
                <a:ext uri="{FF2B5EF4-FFF2-40B4-BE49-F238E27FC236}">
                  <a16:creationId xmlns:a16="http://schemas.microsoft.com/office/drawing/2014/main" id="{7CCB50B9-41F7-C541-9D54-F6AD43C68EF3}"/>
                </a:ext>
              </a:extLst>
            </p:cNvPr>
            <p:cNvSpPr/>
            <p:nvPr/>
          </p:nvSpPr>
          <p:spPr>
            <a:xfrm rot="20410613">
              <a:off x="4813200" y="5349678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57">
              <a:extLst>
                <a:ext uri="{FF2B5EF4-FFF2-40B4-BE49-F238E27FC236}">
                  <a16:creationId xmlns:a16="http://schemas.microsoft.com/office/drawing/2014/main" id="{452E75F0-B2A5-FC41-8ED1-55491207557C}"/>
                </a:ext>
              </a:extLst>
            </p:cNvPr>
            <p:cNvSpPr/>
            <p:nvPr/>
          </p:nvSpPr>
          <p:spPr>
            <a:xfrm rot="20410613">
              <a:off x="6340345" y="5385941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8">
              <a:extLst>
                <a:ext uri="{FF2B5EF4-FFF2-40B4-BE49-F238E27FC236}">
                  <a16:creationId xmlns:a16="http://schemas.microsoft.com/office/drawing/2014/main" id="{4FF6BBE2-9B82-A247-B61D-2A4002AD9B5A}"/>
                </a:ext>
              </a:extLst>
            </p:cNvPr>
            <p:cNvSpPr/>
            <p:nvPr/>
          </p:nvSpPr>
          <p:spPr>
            <a:xfrm rot="20410613">
              <a:off x="7126093" y="5377237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7" name="直接箭头连接符 263">
              <a:extLst>
                <a:ext uri="{FF2B5EF4-FFF2-40B4-BE49-F238E27FC236}">
                  <a16:creationId xmlns:a16="http://schemas.microsoft.com/office/drawing/2014/main" id="{D035384B-56CC-B945-97D1-9BF49618751D}"/>
                </a:ext>
              </a:extLst>
            </p:cNvPr>
            <p:cNvCxnSpPr>
              <a:cxnSpLocks/>
              <a:stCxn id="19" idx="4"/>
              <a:endCxn id="25" idx="7"/>
            </p:cNvCxnSpPr>
            <p:nvPr/>
          </p:nvCxnSpPr>
          <p:spPr>
            <a:xfrm flipH="1">
              <a:off x="6440535" y="5006519"/>
              <a:ext cx="419457" cy="3860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64">
              <a:extLst>
                <a:ext uri="{FF2B5EF4-FFF2-40B4-BE49-F238E27FC236}">
                  <a16:creationId xmlns:a16="http://schemas.microsoft.com/office/drawing/2014/main" id="{FD6C1E5A-0041-1E4D-A2D8-AE6B02163014}"/>
                </a:ext>
              </a:extLst>
            </p:cNvPr>
            <p:cNvCxnSpPr>
              <a:cxnSpLocks/>
              <a:stCxn id="19" idx="5"/>
              <a:endCxn id="26" idx="0"/>
            </p:cNvCxnSpPr>
            <p:nvPr/>
          </p:nvCxnSpPr>
          <p:spPr>
            <a:xfrm>
              <a:off x="6913757" y="5004705"/>
              <a:ext cx="258789" cy="3766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68">
                  <a:extLst>
                    <a:ext uri="{FF2B5EF4-FFF2-40B4-BE49-F238E27FC236}">
                      <a16:creationId xmlns:a16="http://schemas.microsoft.com/office/drawing/2014/main" id="{2965A430-A422-6F4F-A448-470F64D88F2E}"/>
                    </a:ext>
                  </a:extLst>
                </p:cNvPr>
                <p:cNvSpPr/>
                <p:nvPr/>
              </p:nvSpPr>
              <p:spPr>
                <a:xfrm>
                  <a:off x="4687919" y="5219050"/>
                  <a:ext cx="1046499" cy="3218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𝑅𝑂𝐼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9" name="矩形 268">
                  <a:extLst>
                    <a:ext uri="{FF2B5EF4-FFF2-40B4-BE49-F238E27FC236}">
                      <a16:creationId xmlns:a16="http://schemas.microsoft.com/office/drawing/2014/main" id="{D5693939-5C6D-8449-8C60-D50DB6385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919" y="5219050"/>
                  <a:ext cx="1046499" cy="3218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69">
                  <a:extLst>
                    <a:ext uri="{FF2B5EF4-FFF2-40B4-BE49-F238E27FC236}">
                      <a16:creationId xmlns:a16="http://schemas.microsoft.com/office/drawing/2014/main" id="{DDF74472-7893-9C4A-AA6F-E9A39653035D}"/>
                    </a:ext>
                  </a:extLst>
                </p:cNvPr>
                <p:cNvSpPr/>
                <p:nvPr/>
              </p:nvSpPr>
              <p:spPr>
                <a:xfrm>
                  <a:off x="7095605" y="5532719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rgbClr val="77AC3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4, 0.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69">
                  <a:extLst>
                    <a:ext uri="{FF2B5EF4-FFF2-40B4-BE49-F238E27FC236}">
                      <a16:creationId xmlns:a16="http://schemas.microsoft.com/office/drawing/2014/main" id="{79FAFE01-2C1D-5745-BAF9-FACCA7B89A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5605" y="5532719"/>
                  <a:ext cx="1393802" cy="2386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77AC30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270">
                  <a:extLst>
                    <a:ext uri="{FF2B5EF4-FFF2-40B4-BE49-F238E27FC236}">
                      <a16:creationId xmlns:a16="http://schemas.microsoft.com/office/drawing/2014/main" id="{02EF35CE-4293-B443-8BDD-4F28CC206131}"/>
                    </a:ext>
                  </a:extLst>
                </p:cNvPr>
                <p:cNvSpPr/>
                <p:nvPr/>
              </p:nvSpPr>
              <p:spPr>
                <a:xfrm>
                  <a:off x="4132920" y="5531401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34</m:t>
                            </m:r>
                            <m: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47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45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270">
                  <a:extLst>
                    <a:ext uri="{FF2B5EF4-FFF2-40B4-BE49-F238E27FC236}">
                      <a16:creationId xmlns:a16="http://schemas.microsoft.com/office/drawing/2014/main" id="{FB547E6E-1E26-794B-9339-BD481FA52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920" y="5531401"/>
                  <a:ext cx="1393802" cy="23861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accent2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271">
                  <a:extLst>
                    <a:ext uri="{FF2B5EF4-FFF2-40B4-BE49-F238E27FC236}">
                      <a16:creationId xmlns:a16="http://schemas.microsoft.com/office/drawing/2014/main" id="{9C10C094-93D0-ED4E-9490-348225544191}"/>
                    </a:ext>
                  </a:extLst>
                </p:cNvPr>
                <p:cNvSpPr/>
                <p:nvPr/>
              </p:nvSpPr>
              <p:spPr>
                <a:xfrm>
                  <a:off x="5609194" y="5525704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9, 0.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26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271">
                  <a:extLst>
                    <a:ext uri="{FF2B5EF4-FFF2-40B4-BE49-F238E27FC236}">
                      <a16:creationId xmlns:a16="http://schemas.microsoft.com/office/drawing/2014/main" id="{A6F6E6DA-15C6-FB41-B54E-FD7EBD15C7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194" y="5525704"/>
                  <a:ext cx="1393802" cy="2386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accent5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272">
                  <a:extLst>
                    <a:ext uri="{FF2B5EF4-FFF2-40B4-BE49-F238E27FC236}">
                      <a16:creationId xmlns:a16="http://schemas.microsoft.com/office/drawing/2014/main" id="{951627CD-FE06-E941-9FC7-43ED1AF3B97A}"/>
                    </a:ext>
                  </a:extLst>
                </p:cNvPr>
                <p:cNvSpPr/>
                <p:nvPr/>
              </p:nvSpPr>
              <p:spPr>
                <a:xfrm>
                  <a:off x="7024986" y="4778543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rgbClr val="66CAA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0.2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272">
                  <a:extLst>
                    <a:ext uri="{FF2B5EF4-FFF2-40B4-BE49-F238E27FC236}">
                      <a16:creationId xmlns:a16="http://schemas.microsoft.com/office/drawing/2014/main" id="{0A11A1A0-CF55-434F-92A8-6A7839209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986" y="4778543"/>
                  <a:ext cx="1393802" cy="2386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66CAA9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273">
                  <a:extLst>
                    <a:ext uri="{FF2B5EF4-FFF2-40B4-BE49-F238E27FC236}">
                      <a16:creationId xmlns:a16="http://schemas.microsoft.com/office/drawing/2014/main" id="{55ED35DD-584B-3A4D-B42D-B21C8DC2B446}"/>
                    </a:ext>
                  </a:extLst>
                </p:cNvPr>
                <p:cNvSpPr/>
                <p:nvPr/>
              </p:nvSpPr>
              <p:spPr>
                <a:xfrm>
                  <a:off x="5322422" y="4778881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0.2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−0.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273">
                  <a:extLst>
                    <a:ext uri="{FF2B5EF4-FFF2-40B4-BE49-F238E27FC236}">
                      <a16:creationId xmlns:a16="http://schemas.microsoft.com/office/drawing/2014/main" id="{EBC8B746-AAC7-DF41-B44D-BF9ED6F7CD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2422" y="4778881"/>
                  <a:ext cx="1393802" cy="2386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accent2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274">
                  <a:extLst>
                    <a:ext uri="{FF2B5EF4-FFF2-40B4-BE49-F238E27FC236}">
                      <a16:creationId xmlns:a16="http://schemas.microsoft.com/office/drawing/2014/main" id="{47853D92-1002-8A42-86DD-AC4B0440DAFC}"/>
                    </a:ext>
                  </a:extLst>
                </p:cNvPr>
                <p:cNvSpPr/>
                <p:nvPr/>
              </p:nvSpPr>
              <p:spPr>
                <a:xfrm>
                  <a:off x="5927898" y="4166920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04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−0.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41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274">
                  <a:extLst>
                    <a:ext uri="{FF2B5EF4-FFF2-40B4-BE49-F238E27FC236}">
                      <a16:creationId xmlns:a16="http://schemas.microsoft.com/office/drawing/2014/main" id="{CA749056-3B4B-E547-8BE8-DE3036CC4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898" y="4166920"/>
                  <a:ext cx="1393802" cy="23861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chemeClr val="accent4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283">
                  <a:extLst>
                    <a:ext uri="{FF2B5EF4-FFF2-40B4-BE49-F238E27FC236}">
                      <a16:creationId xmlns:a16="http://schemas.microsoft.com/office/drawing/2014/main" id="{C4625EEA-7BF0-4243-ADF2-C4D1CF999D0E}"/>
                    </a:ext>
                  </a:extLst>
                </p:cNvPr>
                <p:cNvSpPr txBox="1"/>
                <p:nvPr/>
              </p:nvSpPr>
              <p:spPr>
                <a:xfrm>
                  <a:off x="3465417" y="4111019"/>
                  <a:ext cx="144595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文本框 283">
                  <a:extLst>
                    <a:ext uri="{FF2B5EF4-FFF2-40B4-BE49-F238E27FC236}">
                      <a16:creationId xmlns:a16="http://schemas.microsoft.com/office/drawing/2014/main" id="{E7CA82DE-660A-E841-96F9-9D66D1B26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417" y="4111019"/>
                  <a:ext cx="1445956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2632" t="-3704"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285">
                  <a:extLst>
                    <a:ext uri="{FF2B5EF4-FFF2-40B4-BE49-F238E27FC236}">
                      <a16:creationId xmlns:a16="http://schemas.microsoft.com/office/drawing/2014/main" id="{84F37043-2A14-0E41-A250-497FDED06378}"/>
                    </a:ext>
                  </a:extLst>
                </p:cNvPr>
                <p:cNvSpPr txBox="1"/>
                <p:nvPr/>
              </p:nvSpPr>
              <p:spPr>
                <a:xfrm>
                  <a:off x="3444334" y="4722535"/>
                  <a:ext cx="12797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本框 285">
                  <a:extLst>
                    <a:ext uri="{FF2B5EF4-FFF2-40B4-BE49-F238E27FC236}">
                      <a16:creationId xmlns:a16="http://schemas.microsoft.com/office/drawing/2014/main" id="{4CA0AE6C-3D8C-0A42-A6F7-A40B9ACF9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334" y="4722535"/>
                  <a:ext cx="127977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1980" t="-3571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286">
                  <a:extLst>
                    <a:ext uri="{FF2B5EF4-FFF2-40B4-BE49-F238E27FC236}">
                      <a16:creationId xmlns:a16="http://schemas.microsoft.com/office/drawing/2014/main" id="{7E115448-D9A9-9B49-8D20-77B90F8D4C2A}"/>
                    </a:ext>
                  </a:extLst>
                </p:cNvPr>
                <p:cNvSpPr txBox="1"/>
                <p:nvPr/>
              </p:nvSpPr>
              <p:spPr>
                <a:xfrm>
                  <a:off x="3403853" y="5245786"/>
                  <a:ext cx="1195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文本框 286">
                  <a:extLst>
                    <a:ext uri="{FF2B5EF4-FFF2-40B4-BE49-F238E27FC236}">
                      <a16:creationId xmlns:a16="http://schemas.microsoft.com/office/drawing/2014/main" id="{3AE67AE0-13AC-AC45-9A32-37BD21D37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3853" y="5245786"/>
                  <a:ext cx="1195420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2083" t="-3571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287">
                  <a:extLst>
                    <a:ext uri="{FF2B5EF4-FFF2-40B4-BE49-F238E27FC236}">
                      <a16:creationId xmlns:a16="http://schemas.microsoft.com/office/drawing/2014/main" id="{D60B77FA-C781-E745-98F9-315A562D3E82}"/>
                    </a:ext>
                  </a:extLst>
                </p:cNvPr>
                <p:cNvSpPr/>
                <p:nvPr/>
              </p:nvSpPr>
              <p:spPr>
                <a:xfrm>
                  <a:off x="4980783" y="4022385"/>
                  <a:ext cx="1046499" cy="3353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𝑅𝑂𝐼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9" name="矩形 287">
                  <a:extLst>
                    <a:ext uri="{FF2B5EF4-FFF2-40B4-BE49-F238E27FC236}">
                      <a16:creationId xmlns:a16="http://schemas.microsoft.com/office/drawing/2014/main" id="{F20385D9-7A3D-A944-9D2C-8E62A75020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783" y="4022385"/>
                  <a:ext cx="1046499" cy="33534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87E47B7-B6DF-2A4A-92CF-60646E72CB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7423" y="3823051"/>
            <a:ext cx="4501724" cy="61921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5B5074-A8DA-0045-A168-60C6881B20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9418" y="1858553"/>
            <a:ext cx="2993674" cy="63114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F7BB2D5-020B-9842-BD7B-790B9BCD3ED2}"/>
              </a:ext>
            </a:extLst>
          </p:cNvPr>
          <p:cNvSpPr/>
          <p:nvPr/>
        </p:nvSpPr>
        <p:spPr>
          <a:xfrm>
            <a:off x="259041" y="1347983"/>
            <a:ext cx="7440937" cy="46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同一层上的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7EF9D0-78CB-F54F-8D20-1ECE75D28AED}"/>
              </a:ext>
            </a:extLst>
          </p:cNvPr>
          <p:cNvSpPr/>
          <p:nvPr/>
        </p:nvSpPr>
        <p:spPr>
          <a:xfrm>
            <a:off x="277376" y="3320685"/>
            <a:ext cx="7440937" cy="46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不同层次的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约束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1DB428-231A-3244-82A9-005DF22A518A}"/>
              </a:ext>
            </a:extLst>
          </p:cNvPr>
          <p:cNvSpPr/>
          <p:nvPr/>
        </p:nvSpPr>
        <p:spPr>
          <a:xfrm>
            <a:off x="5684129" y="1401793"/>
            <a:ext cx="2090175" cy="46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整体目标方程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325867-0C6B-0149-8774-CB45C227DE74}"/>
              </a:ext>
            </a:extLst>
          </p:cNvPr>
          <p:cNvSpPr/>
          <p:nvPr/>
        </p:nvSpPr>
        <p:spPr>
          <a:xfrm>
            <a:off x="5654790" y="2748641"/>
            <a:ext cx="3021666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轨迹语义嵌入模型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80EC3-0176-1048-BBFB-28BCF74F5A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40152" y="3281797"/>
            <a:ext cx="2891649" cy="75137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4B69CE4-5E3E-5A4F-92E3-1DE4187BF260}"/>
              </a:ext>
            </a:extLst>
          </p:cNvPr>
          <p:cNvSpPr/>
          <p:nvPr/>
        </p:nvSpPr>
        <p:spPr>
          <a:xfrm>
            <a:off x="2636557" y="6446629"/>
            <a:ext cx="4326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多层次语义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网络上的嵌入表征示意图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E8AB828-15A6-A540-A668-393C0DB5B63F}"/>
              </a:ext>
            </a:extLst>
          </p:cNvPr>
          <p:cNvCxnSpPr>
            <a:cxnSpLocks/>
          </p:cNvCxnSpPr>
          <p:nvPr/>
        </p:nvCxnSpPr>
        <p:spPr>
          <a:xfrm>
            <a:off x="5366845" y="1268760"/>
            <a:ext cx="0" cy="302433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  <a:effectLst>
            <a:glow rad="63500">
              <a:schemeClr val="bg1">
                <a:lumMod val="6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16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圆角矩形 34">
            <a:extLst>
              <a:ext uri="{FF2B5EF4-FFF2-40B4-BE49-F238E27FC236}">
                <a16:creationId xmlns:a16="http://schemas.microsoft.com/office/drawing/2014/main" id="{25A743DD-E105-6A43-8BEC-0CAFA72B279A}"/>
              </a:ext>
            </a:extLst>
          </p:cNvPr>
          <p:cNvSpPr/>
          <p:nvPr/>
        </p:nvSpPr>
        <p:spPr>
          <a:xfrm>
            <a:off x="323528" y="1294965"/>
            <a:ext cx="1553028" cy="1918320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3.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分布式轨迹语义表征算法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5455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实验结果展示：</a:t>
            </a:r>
            <a:r>
              <a:rPr lang="zh-CN" altLang="en-US" sz="2400" dirty="0">
                <a:solidFill>
                  <a:srgbClr val="C00000"/>
                </a:solidFill>
              </a:rPr>
              <a:t>人工数据集上的证明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AEF059-3435-0943-A3B2-BBEBFA11C1B6}"/>
              </a:ext>
            </a:extLst>
          </p:cNvPr>
          <p:cNvSpPr/>
          <p:nvPr/>
        </p:nvSpPr>
        <p:spPr>
          <a:xfrm>
            <a:off x="179512" y="3505086"/>
            <a:ext cx="2249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关键节点检测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E0F5D7-AB17-AC43-8D46-F8C06A13DAF8}"/>
              </a:ext>
            </a:extLst>
          </p:cNvPr>
          <p:cNvSpPr/>
          <p:nvPr/>
        </p:nvSpPr>
        <p:spPr>
          <a:xfrm>
            <a:off x="179512" y="4437112"/>
            <a:ext cx="28135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语义轨迹检测结果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932CC-FCE7-464F-8469-F6FB14D09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92"/>
          <a:stretch/>
        </p:blipFill>
        <p:spPr>
          <a:xfrm>
            <a:off x="1976937" y="1172888"/>
            <a:ext cx="7142624" cy="240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F18B11-3562-7F4B-961F-2925390F2F02}"/>
              </a:ext>
            </a:extLst>
          </p:cNvPr>
          <p:cNvSpPr/>
          <p:nvPr/>
        </p:nvSpPr>
        <p:spPr>
          <a:xfrm>
            <a:off x="409512" y="3849475"/>
            <a:ext cx="8843007" cy="458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8C4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结果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：与任意一颗星星✭相似的其他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区域，也是星星✭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（上图二蓝色圆圈）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AE8CBE-3BB3-694D-AD0C-349F9E235065}"/>
              </a:ext>
            </a:extLst>
          </p:cNvPr>
          <p:cNvSpPr/>
          <p:nvPr/>
        </p:nvSpPr>
        <p:spPr>
          <a:xfrm>
            <a:off x="375833" y="4867999"/>
            <a:ext cx="5276287" cy="874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8C4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结果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：与上图三中黑色轨迹（过星星✭最多的轨迹）最为相似其他轨迹，也都会经过星星✭ 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D89923-F2AD-CD43-934D-0E382859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48" y="4293096"/>
            <a:ext cx="3251200" cy="25908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8A3CD07-15A1-8D4C-B71B-1416AAE58C77}"/>
              </a:ext>
            </a:extLst>
          </p:cNvPr>
          <p:cNvSpPr/>
          <p:nvPr/>
        </p:nvSpPr>
        <p:spPr>
          <a:xfrm>
            <a:off x="375833" y="5774683"/>
            <a:ext cx="5276287" cy="87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8C4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结果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：右图展现了目标区域与余下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49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条轨迹相似度排名，结果最优秀。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1C6A5-C699-654D-AA62-58A2F982B757}"/>
              </a:ext>
            </a:extLst>
          </p:cNvPr>
          <p:cNvSpPr/>
          <p:nvPr/>
        </p:nvSpPr>
        <p:spPr>
          <a:xfrm>
            <a:off x="363055" y="1467999"/>
            <a:ext cx="1759789" cy="1709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数据描述：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50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条人工轨迹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个随机语义区域✭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3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3.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分布式轨迹语义表征算法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692696"/>
            <a:ext cx="6744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实验结果展示：</a:t>
            </a:r>
            <a:r>
              <a:rPr lang="zh-CN" altLang="en-US" sz="2400" dirty="0">
                <a:solidFill>
                  <a:srgbClr val="C00000"/>
                </a:solidFill>
              </a:rPr>
              <a:t>真实数据集上的语义轨迹检索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34326D-2DC1-374D-AC14-26940FAB6F65}"/>
              </a:ext>
            </a:extLst>
          </p:cNvPr>
          <p:cNvSpPr/>
          <p:nvPr/>
        </p:nvSpPr>
        <p:spPr>
          <a:xfrm>
            <a:off x="248860" y="1173567"/>
            <a:ext cx="5734381" cy="1751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ROI</a:t>
            </a:r>
            <a:r>
              <a:rPr lang="zh-CN" altLang="en-US" sz="2000" dirty="0"/>
              <a:t>检索在</a:t>
            </a:r>
            <a:r>
              <a:rPr lang="en-US" sz="2000" dirty="0"/>
              <a:t>NDCG@5</a:t>
            </a:r>
            <a:r>
              <a:rPr lang="zh-CN" altLang="en-US" sz="2000" dirty="0"/>
              <a:t>指标上的结果。 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仅考虑几何邻居。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考虑了几何邻居和基本语义。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考虑了真实的标签信息。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4A244C-0500-8A4F-A335-EED991E0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78" y="3717032"/>
            <a:ext cx="4725825" cy="2767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40AA1-BE28-F147-96A9-94F05E41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423" y="1196752"/>
            <a:ext cx="4536504" cy="27532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CBDF2B-0B88-B34D-9D57-EDA0D3F32E94}"/>
              </a:ext>
            </a:extLst>
          </p:cNvPr>
          <p:cNvSpPr/>
          <p:nvPr/>
        </p:nvSpPr>
        <p:spPr>
          <a:xfrm>
            <a:off x="107504" y="6488668"/>
            <a:ext cx="4705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数据集上的相似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检索结果可视化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E8089-9D43-434B-8DF5-9DF4E91E3183}"/>
              </a:ext>
            </a:extLst>
          </p:cNvPr>
          <p:cNvSpPr/>
          <p:nvPr/>
        </p:nvSpPr>
        <p:spPr>
          <a:xfrm>
            <a:off x="4902086" y="5224493"/>
            <a:ext cx="4241914" cy="87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可以捕获临近的区域。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可以识别远处的交通枢纽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0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3.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分布式轨迹语义表征算法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692696"/>
            <a:ext cx="6744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实验结果展示：</a:t>
            </a:r>
            <a:r>
              <a:rPr lang="zh-CN" altLang="en-US" sz="2400" dirty="0">
                <a:solidFill>
                  <a:srgbClr val="C00000"/>
                </a:solidFill>
              </a:rPr>
              <a:t>真实数据集上的语义轨迹检索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CFBFE2-2EBA-984F-8D6A-7D421973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146794"/>
            <a:ext cx="9059602" cy="33623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F9C6CE-901F-4042-9B0A-AF50C3B9E54B}"/>
              </a:ext>
            </a:extLst>
          </p:cNvPr>
          <p:cNvSpPr/>
          <p:nvPr/>
        </p:nvSpPr>
        <p:spPr>
          <a:xfrm>
            <a:off x="499411" y="4934780"/>
            <a:ext cx="8568952" cy="188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嵌入模型中考虑的语义邻居越多，嵌入模型的性能越好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当没有领域知识可用时，分层</a:t>
            </a:r>
            <a:r>
              <a:rPr 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ROI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网络上的嵌入模型优于单层模型结果，这意味着分层结构通过特征传播促进了嵌入向量的表征能力。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(3)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当嵌入模型中融入领域知识后，性能主要依赖于领域知识的标签质量。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CDE676-A063-1646-8331-6C78368F6B8E}"/>
              </a:ext>
            </a:extLst>
          </p:cNvPr>
          <p:cNvSpPr/>
          <p:nvPr/>
        </p:nvSpPr>
        <p:spPr>
          <a:xfrm>
            <a:off x="72552" y="457701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结论：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13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34">
            <a:extLst>
              <a:ext uri="{FF2B5EF4-FFF2-40B4-BE49-F238E27FC236}">
                <a16:creationId xmlns:a16="http://schemas.microsoft.com/office/drawing/2014/main" id="{BE220EDE-8718-C841-828D-5EBA131D4F5F}"/>
              </a:ext>
            </a:extLst>
          </p:cNvPr>
          <p:cNvSpPr/>
          <p:nvPr/>
        </p:nvSpPr>
        <p:spPr>
          <a:xfrm>
            <a:off x="530424" y="2348879"/>
            <a:ext cx="8083152" cy="3101985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3.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分布式轨迹语义表征算法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FAC7F-4A43-7948-9592-A5FB31DD8AF0}"/>
              </a:ext>
            </a:extLst>
          </p:cNvPr>
          <p:cNvSpPr/>
          <p:nvPr/>
        </p:nvSpPr>
        <p:spPr>
          <a:xfrm>
            <a:off x="3131840" y="1407135"/>
            <a:ext cx="2492990" cy="835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3600" dirty="0">
                <a:solidFill>
                  <a:srgbClr val="DB3235"/>
                </a:solidFill>
              </a:rPr>
              <a:t>本章小结</a:t>
            </a:r>
            <a:endParaRPr lang="en-US" altLang="zh-CN" sz="3600" dirty="0">
              <a:solidFill>
                <a:srgbClr val="DB3235"/>
              </a:solidFill>
            </a:endParaRP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4A9C7977-34FA-D440-B10C-27C373F0C928}"/>
              </a:ext>
            </a:extLst>
          </p:cNvPr>
          <p:cNvSpPr txBox="1">
            <a:spLocks/>
          </p:cNvSpPr>
          <p:nvPr/>
        </p:nvSpPr>
        <p:spPr>
          <a:xfrm>
            <a:off x="764704" y="2492895"/>
            <a:ext cx="7695728" cy="27363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提出了一种考虑综合考虑地理信息、城市语义信息的</a:t>
            </a:r>
            <a:r>
              <a:rPr lang="en-US" altLang="zh-CN" dirty="0">
                <a:cs typeface="+mn-ea"/>
                <a:sym typeface="+mn-lt"/>
              </a:rPr>
              <a:t>embedding</a:t>
            </a:r>
            <a:r>
              <a:rPr lang="zh-CN" altLang="en-US" dirty="0">
                <a:cs typeface="+mn-ea"/>
                <a:sym typeface="+mn-lt"/>
              </a:rPr>
              <a:t>方法。将城市不同大小的区域以及轨迹转化为定长向量。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实验表明在新的</a:t>
            </a:r>
            <a:r>
              <a:rPr lang="en-US" altLang="zh-CN" dirty="0">
                <a:cs typeface="+mn-ea"/>
                <a:sym typeface="+mn-lt"/>
              </a:rPr>
              <a:t>embedding</a:t>
            </a:r>
            <a:r>
              <a:rPr lang="zh-CN" altLang="en-US" dirty="0">
                <a:cs typeface="+mn-ea"/>
                <a:sym typeface="+mn-lt"/>
              </a:rPr>
              <a:t>空间中，区域、轨迹的语义检索效果超过传统的轨迹度量方法。</a:t>
            </a:r>
          </a:p>
        </p:txBody>
      </p:sp>
    </p:spTree>
    <p:extLst>
      <p:ext uri="{BB962C8B-B14F-4D97-AF65-F5344CB8AC3E}">
        <p14:creationId xmlns:p14="http://schemas.microsoft.com/office/powerpoint/2010/main" val="353755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969568" y="2492896"/>
            <a:ext cx="3204864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研究背景</a:t>
            </a: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2BB13786-9A8C-6747-BF86-D3AF99A791CD}"/>
              </a:ext>
            </a:extLst>
          </p:cNvPr>
          <p:cNvSpPr txBox="1">
            <a:spLocks/>
          </p:cNvSpPr>
          <p:nvPr/>
        </p:nvSpPr>
        <p:spPr>
          <a:xfrm>
            <a:off x="3347864" y="3429000"/>
            <a:ext cx="3384376" cy="141211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arenBoth"/>
            </a:pPr>
            <a:r>
              <a:rPr lang="zh-CN" altLang="en-US" sz="2400" dirty="0">
                <a:solidFill>
                  <a:srgbClr val="00518E"/>
                </a:solidFill>
              </a:rPr>
              <a:t>研究背景与价值。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 marL="457200" indent="-457200">
              <a:lnSpc>
                <a:spcPct val="150000"/>
              </a:lnSpc>
              <a:buAutoNum type="arabicParenBoth"/>
            </a:pPr>
            <a:r>
              <a:rPr lang="zh-CN" altLang="en-US" sz="2400" dirty="0">
                <a:solidFill>
                  <a:srgbClr val="00518E"/>
                </a:solidFill>
              </a:rPr>
              <a:t>研究内容。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75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486732" y="2224118"/>
            <a:ext cx="8170536" cy="1152128"/>
          </a:xfrm>
        </p:spPr>
        <p:txBody>
          <a:bodyPr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4.</a:t>
            </a:r>
            <a:r>
              <a:rPr lang="zh-CN" altLang="en-US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 基于局部分步式矩阵分解的可解释性地点推荐系统</a:t>
            </a:r>
          </a:p>
        </p:txBody>
      </p:sp>
      <p:sp>
        <p:nvSpPr>
          <p:cNvPr id="4" name="内容占位符 1"/>
          <p:cNvSpPr>
            <a:spLocks noGrp="1"/>
          </p:cNvSpPr>
          <p:nvPr>
            <p:ph idx="14"/>
          </p:nvPr>
        </p:nvSpPr>
        <p:spPr>
          <a:xfrm>
            <a:off x="2907281" y="3789040"/>
            <a:ext cx="6561263" cy="26642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18E"/>
                </a:solidFill>
              </a:rPr>
              <a:t>(1) </a:t>
            </a:r>
            <a:r>
              <a:rPr lang="zh-CN" altLang="en-US" sz="2400" dirty="0">
                <a:solidFill>
                  <a:srgbClr val="00518E"/>
                </a:solidFill>
              </a:rPr>
              <a:t>问题描述与相关工作。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18E"/>
                </a:solidFill>
              </a:rPr>
              <a:t>(2)</a:t>
            </a:r>
            <a:r>
              <a:rPr lang="zh-CN" altLang="en-US" sz="2400" dirty="0">
                <a:solidFill>
                  <a:srgbClr val="00518E"/>
                </a:solidFill>
              </a:rPr>
              <a:t> 算法模型。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18E"/>
                </a:solidFill>
              </a:rPr>
              <a:t>(3)</a:t>
            </a:r>
            <a:r>
              <a:rPr lang="zh-CN" altLang="en-US" sz="2400" dirty="0">
                <a:solidFill>
                  <a:srgbClr val="00518E"/>
                </a:solidFill>
              </a:rPr>
              <a:t> 实验结果展现。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12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4.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基于局部分步式分解的可解释性推荐系统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问题描述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C87D8-CDBE-A64B-B5F5-C5AF463366D9}"/>
              </a:ext>
            </a:extLst>
          </p:cNvPr>
          <p:cNvSpPr/>
          <p:nvPr/>
        </p:nvSpPr>
        <p:spPr>
          <a:xfrm>
            <a:off x="940684" y="1901324"/>
            <a:ext cx="4698722" cy="1054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C00000"/>
                </a:solidFill>
              </a:rPr>
              <a:t>优点：</a:t>
            </a:r>
            <a:r>
              <a:rPr lang="zh-CN" altLang="en-US" sz="2200" dirty="0"/>
              <a:t>效果拔群、易于融入异构信息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C00000"/>
                </a:solidFill>
              </a:rPr>
              <a:t>缺点：</a:t>
            </a:r>
            <a:r>
              <a:rPr lang="zh-CN" altLang="en-US" sz="2200" dirty="0"/>
              <a:t>缺少解释性，是一个黑盒模型</a:t>
            </a:r>
            <a:endParaRPr lang="en-US" altLang="zh-CN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6B666F-DFCB-5141-A9A6-CFFE87EADD70}"/>
              </a:ext>
            </a:extLst>
          </p:cNvPr>
          <p:cNvSpPr/>
          <p:nvPr/>
        </p:nvSpPr>
        <p:spPr>
          <a:xfrm>
            <a:off x="555964" y="1299213"/>
            <a:ext cx="5545108" cy="546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推荐系统中，基于矩阵分解的协同过滤方法</a:t>
            </a:r>
            <a:endParaRPr lang="en-US" altLang="zh-CN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379-31C1-404D-8048-CFF29E1B562A}"/>
              </a:ext>
            </a:extLst>
          </p:cNvPr>
          <p:cNvSpPr/>
          <p:nvPr/>
        </p:nvSpPr>
        <p:spPr>
          <a:xfrm>
            <a:off x="555964" y="3385951"/>
            <a:ext cx="8198477" cy="1054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我们期望模型能达到效果：当向用户推荐一个辛辣的中国海鲜面条时，系统不是指出</a:t>
            </a:r>
            <a:r>
              <a:rPr lang="zh-CN" altLang="en-US" sz="2200" dirty="0">
                <a:solidFill>
                  <a:srgbClr val="00518E"/>
                </a:solidFill>
              </a:rPr>
              <a:t>“其他用户也喜欢它”，</a:t>
            </a:r>
            <a:r>
              <a:rPr lang="zh-CN" altLang="en-US" sz="2200" dirty="0"/>
              <a:t>而是说：</a:t>
            </a:r>
            <a:endParaRPr lang="en-US" sz="2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53DBAA-BC0A-F24D-904E-D64D4167AAE0}"/>
              </a:ext>
            </a:extLst>
          </p:cNvPr>
          <p:cNvSpPr/>
          <p:nvPr/>
        </p:nvSpPr>
        <p:spPr>
          <a:xfrm>
            <a:off x="836222" y="4681501"/>
            <a:ext cx="7448293" cy="1555811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45085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“这个推荐结果是根据你的口味量身定制的，其中包含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60%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的中国菜因素，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30%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的海鲜因素以及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10%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的其他因素。尝一尝？”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16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4.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基于局部分步式分解的可解释性推荐系统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3217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dirty="0">
                <a:solidFill>
                  <a:srgbClr val="00518E"/>
                </a:solidFill>
              </a:rPr>
              <a:t>BLOMA</a:t>
            </a:r>
            <a:r>
              <a:rPr lang="zh-CN" altLang="en-US" sz="2400" dirty="0">
                <a:solidFill>
                  <a:srgbClr val="00518E"/>
                </a:solidFill>
              </a:rPr>
              <a:t>算法的提出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9D480-577D-7D41-A2F9-C4B6DF5F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36" y="3429000"/>
            <a:ext cx="8748464" cy="31183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C933A5-8150-9D4B-8C05-EAC773338F12}"/>
              </a:ext>
            </a:extLst>
          </p:cNvPr>
          <p:cNvSpPr/>
          <p:nvPr/>
        </p:nvSpPr>
        <p:spPr>
          <a:xfrm>
            <a:off x="436440" y="1233019"/>
            <a:ext cx="8676192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938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与传统的基于矩阵分解的协同过滤方法相比，其有三个主要差异：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）评级矩阵在部分用户和商品上进行局部分解。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）仅对前一步骤获得的残差矩阵进行分解，而不是原矩阵。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）每个分解是秩一分解，其仅产生一个用户矢量和一个商品矢量。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80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4.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基于局部分步式分解的可解释性推荐系统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3608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局部矩阵分解的优势：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86D0F-3FA6-524C-B826-DF0E5AA83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33"/>
          <a:stretch/>
        </p:blipFill>
        <p:spPr>
          <a:xfrm>
            <a:off x="242083" y="1340768"/>
            <a:ext cx="8659834" cy="24906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57B26B-9245-334C-AFEA-6ECFAFE34F6E}"/>
              </a:ext>
            </a:extLst>
          </p:cNvPr>
          <p:cNvSpPr/>
          <p:nvPr/>
        </p:nvSpPr>
        <p:spPr>
          <a:xfrm>
            <a:off x="1097588" y="4077072"/>
            <a:ext cx="6742049" cy="96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F161E"/>
                </a:solidFill>
                <a:latin typeface="CMBX12"/>
              </a:rPr>
              <a:t>由于局部矩阵分解在分解之前就挖掘了特征之间的相关性，故能很好的抓住属性之间的关系。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A03D90-CF21-C440-BB52-87F2A92B889D}"/>
              </a:ext>
            </a:extLst>
          </p:cNvPr>
          <p:cNvSpPr/>
          <p:nvPr/>
        </p:nvSpPr>
        <p:spPr>
          <a:xfrm>
            <a:off x="242083" y="3861048"/>
            <a:ext cx="945541" cy="546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CMBX12"/>
              </a:rPr>
              <a:t>分析：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1702A-3223-434B-9FE1-B86E74BC3904}"/>
              </a:ext>
            </a:extLst>
          </p:cNvPr>
          <p:cNvSpPr/>
          <p:nvPr/>
        </p:nvSpPr>
        <p:spPr>
          <a:xfrm>
            <a:off x="242083" y="5085184"/>
            <a:ext cx="1735669" cy="546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CMBX12"/>
              </a:rPr>
              <a:t>待解决问题：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63BD7-3216-7449-8B0A-DA2DA2836742}"/>
              </a:ext>
            </a:extLst>
          </p:cNvPr>
          <p:cNvSpPr/>
          <p:nvPr/>
        </p:nvSpPr>
        <p:spPr>
          <a:xfrm>
            <a:off x="1097588" y="5606510"/>
            <a:ext cx="6742049" cy="142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如何选择隐因子维度𝐾 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怎么选择子矩阵的用户子簇和商品子簇？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54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4.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基于局部分步式分解的可解释性推荐系统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3217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dirty="0">
                <a:solidFill>
                  <a:srgbClr val="C00000"/>
                </a:solidFill>
              </a:rPr>
              <a:t>BLOMA</a:t>
            </a:r>
            <a:r>
              <a:rPr lang="zh-CN" altLang="en-US" sz="2400" dirty="0">
                <a:solidFill>
                  <a:srgbClr val="C00000"/>
                </a:solidFill>
              </a:rPr>
              <a:t>算法步骤：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B6315-5EF0-1C44-BCF5-8E1B2A11B0D1}"/>
              </a:ext>
            </a:extLst>
          </p:cNvPr>
          <p:cNvSpPr/>
          <p:nvPr/>
        </p:nvSpPr>
        <p:spPr>
          <a:xfrm>
            <a:off x="323528" y="1034711"/>
            <a:ext cx="8676192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对种子用户和商品进行采样。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从评分矩阵以及用户、商品网络中找寻种子用户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商品的邻居。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3143C-C10A-A243-8544-3D36E1EA3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77" y="1566325"/>
            <a:ext cx="6643396" cy="216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FDFE84-FE83-774D-AE12-28CCA067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077" y="4219656"/>
            <a:ext cx="6499148" cy="26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0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34">
            <a:extLst>
              <a:ext uri="{FF2B5EF4-FFF2-40B4-BE49-F238E27FC236}">
                <a16:creationId xmlns:a16="http://schemas.microsoft.com/office/drawing/2014/main" id="{A3041CAF-3BF6-BF41-83D8-AEDA42D11EBB}"/>
              </a:ext>
            </a:extLst>
          </p:cNvPr>
          <p:cNvSpPr/>
          <p:nvPr/>
        </p:nvSpPr>
        <p:spPr>
          <a:xfrm>
            <a:off x="971600" y="5085184"/>
            <a:ext cx="7596072" cy="950947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圆角矩形 34">
            <a:extLst>
              <a:ext uri="{FF2B5EF4-FFF2-40B4-BE49-F238E27FC236}">
                <a16:creationId xmlns:a16="http://schemas.microsoft.com/office/drawing/2014/main" id="{68D20480-DB32-9F4B-A647-6D3F9765951C}"/>
              </a:ext>
            </a:extLst>
          </p:cNvPr>
          <p:cNvSpPr/>
          <p:nvPr/>
        </p:nvSpPr>
        <p:spPr>
          <a:xfrm>
            <a:off x="584798" y="2660027"/>
            <a:ext cx="8235674" cy="1561061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4.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基于局部分步式分解的可解释性推荐系统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3217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dirty="0">
                <a:solidFill>
                  <a:srgbClr val="C00000"/>
                </a:solidFill>
              </a:rPr>
              <a:t>BLOMA</a:t>
            </a:r>
            <a:r>
              <a:rPr lang="zh-CN" altLang="en-US" sz="2400" dirty="0">
                <a:solidFill>
                  <a:srgbClr val="C00000"/>
                </a:solidFill>
              </a:rPr>
              <a:t>算法步骤：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F47F1-ACBD-E242-BA6F-894DCBC8D3F6}"/>
              </a:ext>
            </a:extLst>
          </p:cNvPr>
          <p:cNvSpPr/>
          <p:nvPr/>
        </p:nvSpPr>
        <p:spPr>
          <a:xfrm>
            <a:off x="-108520" y="1344320"/>
            <a:ext cx="8676192" cy="54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对子矩阵进行分解和残差更新。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3FB1BC-7F15-764D-8A5D-D7D7E29B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1207" y="2775595"/>
            <a:ext cx="7887693" cy="1319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EB95F3-FDAD-F442-8961-502584D5AA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0176" y="5207239"/>
            <a:ext cx="7349756" cy="6584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CB8CAD-7C6C-8C41-BF64-DEE6DF737102}"/>
              </a:ext>
            </a:extLst>
          </p:cNvPr>
          <p:cNvSpPr/>
          <p:nvPr/>
        </p:nvSpPr>
        <p:spPr>
          <a:xfrm>
            <a:off x="680862" y="2124787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用户、商品潜因子估计：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4C041-D698-B940-849D-EA22E44CA000}"/>
              </a:ext>
            </a:extLst>
          </p:cNvPr>
          <p:cNvSpPr/>
          <p:nvPr/>
        </p:nvSpPr>
        <p:spPr>
          <a:xfrm>
            <a:off x="680862" y="454158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残差矩阵更新：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1045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34">
            <a:extLst>
              <a:ext uri="{FF2B5EF4-FFF2-40B4-BE49-F238E27FC236}">
                <a16:creationId xmlns:a16="http://schemas.microsoft.com/office/drawing/2014/main" id="{AA71C086-30B7-6F40-990E-9E3ABE200221}"/>
              </a:ext>
            </a:extLst>
          </p:cNvPr>
          <p:cNvSpPr/>
          <p:nvPr/>
        </p:nvSpPr>
        <p:spPr>
          <a:xfrm>
            <a:off x="5291643" y="2037478"/>
            <a:ext cx="3734527" cy="3623770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4.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基于局部分步式分解的可解释性推荐系统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实验结果展示：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A59F3-6613-D84C-A012-40A32B60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3" y="1700808"/>
            <a:ext cx="5094748" cy="42917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7EEA26-216D-BC46-A565-CEDAA85F5CA2}"/>
              </a:ext>
            </a:extLst>
          </p:cNvPr>
          <p:cNvSpPr/>
          <p:nvPr/>
        </p:nvSpPr>
        <p:spPr>
          <a:xfrm>
            <a:off x="504320" y="1195541"/>
            <a:ext cx="8676192" cy="505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推荐准确率评测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3BE2F3-FF11-2444-9CCB-9E8AB2D03B14}"/>
              </a:ext>
            </a:extLst>
          </p:cNvPr>
          <p:cNvSpPr/>
          <p:nvPr/>
        </p:nvSpPr>
        <p:spPr>
          <a:xfrm>
            <a:off x="827584" y="612846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不同模型在两个数据集上的推荐性能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3B8998-3686-0047-9DE8-8528939E3CCA}"/>
              </a:ext>
            </a:extLst>
          </p:cNvPr>
          <p:cNvSpPr/>
          <p:nvPr/>
        </p:nvSpPr>
        <p:spPr>
          <a:xfrm>
            <a:off x="5301969" y="2132856"/>
            <a:ext cx="3734527" cy="3372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结论：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zh-CN" altLang="en-US" dirty="0"/>
              <a:t>融合了社交数据的推荐性能好于没有融合的。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zh-CN" altLang="en-US" dirty="0"/>
              <a:t>局部</a:t>
            </a:r>
            <a:r>
              <a:rPr lang="en-US" dirty="0"/>
              <a:t>MF</a:t>
            </a:r>
            <a:r>
              <a:rPr lang="zh-CN" altLang="en-US" dirty="0"/>
              <a:t>模型</a:t>
            </a:r>
            <a:r>
              <a:rPr lang="en-US" altLang="zh-CN" dirty="0"/>
              <a:t>(</a:t>
            </a:r>
            <a:r>
              <a:rPr lang="en-US" dirty="0"/>
              <a:t>LLORMA， SLOMA，BLOMA)</a:t>
            </a:r>
            <a:r>
              <a:rPr lang="zh-CN" altLang="en-US" dirty="0"/>
              <a:t>的性能随着𝐾的增加而降低。体现了预测性能与可扩展性和可解释性之间的权衡 。</a:t>
            </a:r>
          </a:p>
        </p:txBody>
      </p:sp>
    </p:spTree>
    <p:extLst>
      <p:ext uri="{BB962C8B-B14F-4D97-AF65-F5344CB8AC3E}">
        <p14:creationId xmlns:p14="http://schemas.microsoft.com/office/powerpoint/2010/main" val="2925502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4.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基于局部分步式分解的可解释性推荐系统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实验结果展示：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7EEA26-216D-BC46-A565-CEDAA85F5CA2}"/>
              </a:ext>
            </a:extLst>
          </p:cNvPr>
          <p:cNvSpPr/>
          <p:nvPr/>
        </p:nvSpPr>
        <p:spPr>
          <a:xfrm>
            <a:off x="504320" y="1195541"/>
            <a:ext cx="8676192" cy="505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推荐的可解释性评测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EBD91-2108-5B45-BDA0-59FE4497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6" y="3356343"/>
            <a:ext cx="3308344" cy="3126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FBAEE-2963-7C44-A65F-8FE1EF46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" y="4318806"/>
            <a:ext cx="5783671" cy="2057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05EF49-0B49-904A-9255-8CDE9620F3D5}"/>
              </a:ext>
            </a:extLst>
          </p:cNvPr>
          <p:cNvSpPr/>
          <p:nvPr/>
        </p:nvSpPr>
        <p:spPr>
          <a:xfrm>
            <a:off x="34320" y="6376269"/>
            <a:ext cx="9218200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个阶段分解的地点种类可视化图。粉色是不常见的类别。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4F9C76-DA0A-1743-8DA8-C46C5AE4B422}"/>
              </a:ext>
            </a:extLst>
          </p:cNvPr>
          <p:cNvSpPr/>
          <p:nvPr/>
        </p:nvSpPr>
        <p:spPr>
          <a:xfrm>
            <a:off x="6444208" y="6465652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地点隐矩阵的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PMI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结果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58330A-96F7-0643-928A-F6C1A99CB680}"/>
              </a:ext>
            </a:extLst>
          </p:cNvPr>
          <p:cNvSpPr/>
          <p:nvPr/>
        </p:nvSpPr>
        <p:spPr>
          <a:xfrm>
            <a:off x="685504" y="1757236"/>
            <a:ext cx="7990952" cy="170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在开始时，通过仔细选择子索引并使用秩一分解，可以识别出主流用户簇与商品簇。算法趋于收敛后，将识别出小众、不常见用户、商品簇。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通过从残差矩阵（即未解释的分量）迭代地减去局部近似分量， 剩下的残差将更加清楚并且更容易解释。 </a:t>
            </a:r>
          </a:p>
        </p:txBody>
      </p:sp>
    </p:spTree>
    <p:extLst>
      <p:ext uri="{BB962C8B-B14F-4D97-AF65-F5344CB8AC3E}">
        <p14:creationId xmlns:p14="http://schemas.microsoft.com/office/powerpoint/2010/main" val="345975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4.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基于局部分步式分解的可解释性推荐系统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实验结果展示：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  <p:sp>
        <p:nvSpPr>
          <p:cNvPr id="11" name="圆角矩形 34">
            <a:extLst>
              <a:ext uri="{FF2B5EF4-FFF2-40B4-BE49-F238E27FC236}">
                <a16:creationId xmlns:a16="http://schemas.microsoft.com/office/drawing/2014/main" id="{AE7A970D-245A-A144-A0D5-EBF2A7A19920}"/>
              </a:ext>
            </a:extLst>
          </p:cNvPr>
          <p:cNvSpPr/>
          <p:nvPr/>
        </p:nvSpPr>
        <p:spPr>
          <a:xfrm>
            <a:off x="530424" y="2348879"/>
            <a:ext cx="8083152" cy="2160241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1E512F-20B2-D348-9319-253A869E9815}"/>
              </a:ext>
            </a:extLst>
          </p:cNvPr>
          <p:cNvSpPr/>
          <p:nvPr/>
        </p:nvSpPr>
        <p:spPr>
          <a:xfrm>
            <a:off x="3131840" y="1407135"/>
            <a:ext cx="2492990" cy="835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3600" dirty="0">
                <a:solidFill>
                  <a:srgbClr val="DB3235"/>
                </a:solidFill>
              </a:rPr>
              <a:t>本章小结</a:t>
            </a:r>
            <a:endParaRPr lang="en-US" altLang="zh-CN" sz="3600" dirty="0">
              <a:solidFill>
                <a:srgbClr val="DB3235"/>
              </a:solidFill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22157D38-4641-2B4A-BBEE-3A6EE0F4D58D}"/>
              </a:ext>
            </a:extLst>
          </p:cNvPr>
          <p:cNvSpPr txBox="1">
            <a:spLocks/>
          </p:cNvSpPr>
          <p:nvPr/>
        </p:nvSpPr>
        <p:spPr>
          <a:xfrm>
            <a:off x="764704" y="2492895"/>
            <a:ext cx="7695728" cy="19442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提出了一种基于局部分步式矩阵分解的可解释性推荐系统，并综合考虑了多源异构信息。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用实验表明算法具有良好的推荐准确性以及可解释性。</a:t>
            </a:r>
          </a:p>
        </p:txBody>
      </p:sp>
    </p:spTree>
    <p:extLst>
      <p:ext uri="{BB962C8B-B14F-4D97-AF65-F5344CB8AC3E}">
        <p14:creationId xmlns:p14="http://schemas.microsoft.com/office/powerpoint/2010/main" val="2374355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5.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总结与展望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450721" y="945470"/>
            <a:ext cx="2377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优点与缺陷：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22157D38-4641-2B4A-BBEE-3A6EE0F4D58D}"/>
              </a:ext>
            </a:extLst>
          </p:cNvPr>
          <p:cNvSpPr txBox="1">
            <a:spLocks/>
          </p:cNvSpPr>
          <p:nvPr/>
        </p:nvSpPr>
        <p:spPr>
          <a:xfrm>
            <a:off x="971600" y="1628800"/>
            <a:ext cx="7695728" cy="19442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优点：本文从轨迹数据的预处理（压缩）到与以表征、再到地点推荐，提出了一套连贯的思路。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缺陷：距离工业界前沿落地还有一定距离。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C0C4DC4-ABFF-CC43-8EB9-F9ED16570D81}"/>
              </a:ext>
            </a:extLst>
          </p:cNvPr>
          <p:cNvSpPr txBox="1">
            <a:spLocks/>
          </p:cNvSpPr>
          <p:nvPr/>
        </p:nvSpPr>
        <p:spPr>
          <a:xfrm>
            <a:off x="971600" y="4293096"/>
            <a:ext cx="7695728" cy="21637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2865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cs typeface="+mn-ea"/>
                <a:sym typeface="+mn-lt"/>
              </a:rPr>
              <a:t>随着语音智能助手的普及，用户与机器的交互方式将从点击与搜索框输入变为对话。这使得理解用户需求可以变被动为主动。今后我的研究方向将结合</a:t>
            </a:r>
            <a:r>
              <a:rPr lang="en-US" altLang="zh-CN" dirty="0">
                <a:cs typeface="+mn-ea"/>
                <a:sym typeface="+mn-lt"/>
              </a:rPr>
              <a:t>NLP</a:t>
            </a:r>
            <a:r>
              <a:rPr lang="zh-CN" altLang="en-US" dirty="0">
                <a:cs typeface="+mn-ea"/>
                <a:sym typeface="+mn-lt"/>
              </a:rPr>
              <a:t>与推荐系统两个领域，考虑人机对话中各个场景下的商品、服务推荐。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0BF7F0-E847-5C46-88C3-ACE08E5E8765}"/>
              </a:ext>
            </a:extLst>
          </p:cNvPr>
          <p:cNvSpPr/>
          <p:nvPr/>
        </p:nvSpPr>
        <p:spPr>
          <a:xfrm>
            <a:off x="450721" y="3627017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未来工作展望：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7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1.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研究背景</a:t>
            </a:r>
            <a:endParaRPr lang="zh-CN" altLang="en-US" b="1" dirty="0">
              <a:solidFill>
                <a:srgbClr val="005D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内容占位符 3"/>
          <p:cNvSpPr txBox="1">
            <a:spLocks/>
          </p:cNvSpPr>
          <p:nvPr/>
        </p:nvSpPr>
        <p:spPr>
          <a:xfrm>
            <a:off x="114321" y="5537898"/>
            <a:ext cx="4457679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800" dirty="0">
                <a:cs typeface="+mn-ea"/>
                <a:sym typeface="+mn-lt"/>
              </a:rPr>
              <a:t>基于地点的社交网络（</a:t>
            </a:r>
            <a:r>
              <a:rPr lang="en-US" altLang="zh-CN" sz="1800" dirty="0">
                <a:cs typeface="+mn-ea"/>
                <a:sym typeface="+mn-lt"/>
              </a:rPr>
              <a:t>LBSN</a:t>
            </a:r>
            <a:r>
              <a:rPr lang="zh-CN" altLang="en-US" sz="1800" dirty="0">
                <a:cs typeface="+mn-ea"/>
                <a:sym typeface="+mn-lt"/>
              </a:rPr>
              <a:t>）可视化图</a:t>
            </a:r>
            <a:endParaRPr lang="en-US" altLang="zh-CN" sz="1800" dirty="0">
              <a:cs typeface="+mn-ea"/>
              <a:sym typeface="+mn-lt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A1DBFC9-BBF5-F94D-ACED-5F42C2130D7C}"/>
              </a:ext>
            </a:extLst>
          </p:cNvPr>
          <p:cNvGrpSpPr/>
          <p:nvPr/>
        </p:nvGrpSpPr>
        <p:grpSpPr>
          <a:xfrm>
            <a:off x="251520" y="1700808"/>
            <a:ext cx="4130646" cy="4996431"/>
            <a:chOff x="153322" y="1922129"/>
            <a:chExt cx="4418678" cy="534483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D198AA7-7740-BF44-9808-C106143F4C46}"/>
                </a:ext>
              </a:extLst>
            </p:cNvPr>
            <p:cNvGrpSpPr/>
            <p:nvPr/>
          </p:nvGrpSpPr>
          <p:grpSpPr>
            <a:xfrm>
              <a:off x="515817" y="1922129"/>
              <a:ext cx="3628479" cy="1803894"/>
              <a:chOff x="1541436" y="2302788"/>
              <a:chExt cx="3126213" cy="1554193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4474C54A-CD6A-624B-A31D-9B0EBB8B8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885210" y="2334672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7EC7A8BC-1041-B245-9954-AFBC92760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68676" y="3534268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67" name="Graphic 66">
                <a:extLst>
                  <a:ext uri="{FF2B5EF4-FFF2-40B4-BE49-F238E27FC236}">
                    <a16:creationId xmlns:a16="http://schemas.microsoft.com/office/drawing/2014/main" id="{C4AB0158-ECA4-D44B-B1DE-1397912FD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35979" y="3262894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42371CB0-1701-7C46-A6D1-366272391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130913" y="2923362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631262C6-98DC-A547-A177-CE5F03955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753331" y="2302788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7C728E59-5BAD-C14D-BF6B-2DF7E55C8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296143" y="2805205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76D36638-5E55-8540-98A0-B9FBDB319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635975" y="2781244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FDACB569-C2CC-B449-800B-F994721C8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383412" y="3351709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57F2AF7C-8989-2D4D-8A9A-0A7592B6E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541436" y="3572744"/>
                <a:ext cx="284237" cy="284237"/>
              </a:xfrm>
              <a:prstGeom prst="rect">
                <a:avLst/>
              </a:prstGeom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26D6B0D-740D-8140-9152-959A82648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306" y="3060123"/>
                <a:ext cx="62344" cy="51435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5EB84BA-7F41-1C4C-BDF9-226ED869DD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28800" y="3483096"/>
                <a:ext cx="335047" cy="174504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FEF6F7E-F515-B04F-9DEB-BE8E88BF93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1146" y="3013364"/>
                <a:ext cx="285749" cy="280554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8C99936-5063-B443-83B9-2C124C1E1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16078" y="3126658"/>
                <a:ext cx="710580" cy="234801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E774A0C-4425-7E42-9AFF-68EE7905C124}"/>
                  </a:ext>
                </a:extLst>
              </p:cNvPr>
              <p:cNvCxnSpPr>
                <a:cxnSpLocks/>
                <a:stCxn id="72" idx="0"/>
              </p:cNvCxnSpPr>
              <p:nvPr/>
            </p:nvCxnSpPr>
            <p:spPr>
              <a:xfrm flipH="1" flipV="1">
                <a:off x="4517221" y="3067667"/>
                <a:ext cx="8310" cy="284042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56A9A01-E9D5-ED4D-9193-03EFCCCECBEA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3851438" y="3493828"/>
                <a:ext cx="531974" cy="155344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D5B6BA6-0955-8F46-B4C9-0F99C54215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3285" y="2607346"/>
                <a:ext cx="125403" cy="31350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50A1C63-461F-BC49-A102-B8CD1DD768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66846" y="3177224"/>
                <a:ext cx="261257" cy="370817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3E64547-9BA9-0647-86AC-4635ECEFE5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60295" y="2540000"/>
                <a:ext cx="1133642" cy="342234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DD5308F-8436-884E-BDC9-3B9F078682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25718" y="2945464"/>
                <a:ext cx="1192512" cy="10955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6D2B5A-5B5D-7D44-BEA1-2783611B06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4195" y="2568942"/>
                <a:ext cx="969180" cy="36238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C9A32B1-70A8-FC45-B933-50ECE8E1C4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1598" y="3056709"/>
                <a:ext cx="605271" cy="48461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7FC306D-928E-D644-B657-15699FB4CA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0321" y="2591671"/>
                <a:ext cx="389258" cy="463377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D775CDB-E913-6846-97CB-46AC4FD4B17E}"/>
                  </a:ext>
                </a:extLst>
              </p:cNvPr>
              <p:cNvCxnSpPr>
                <a:cxnSpLocks/>
                <a:stCxn id="65" idx="3"/>
                <a:endCxn id="69" idx="1"/>
              </p:cNvCxnSpPr>
              <p:nvPr/>
            </p:nvCxnSpPr>
            <p:spPr>
              <a:xfrm flipV="1">
                <a:off x="3169447" y="2444907"/>
                <a:ext cx="583884" cy="31884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5DE7CB2-6879-D94E-8F25-A9D09F9FBD8F}"/>
                </a:ext>
              </a:extLst>
            </p:cNvPr>
            <p:cNvGrpSpPr/>
            <p:nvPr/>
          </p:nvGrpSpPr>
          <p:grpSpPr>
            <a:xfrm>
              <a:off x="153322" y="2639910"/>
              <a:ext cx="4418678" cy="4627053"/>
              <a:chOff x="208957" y="1949065"/>
              <a:chExt cx="3807030" cy="3986561"/>
            </a:xfrm>
          </p:grpSpPr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46964213-3F00-4A4C-8B46-69C4BBF66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481" y="1949065"/>
                <a:ext cx="3679396" cy="3986561"/>
              </a:xfrm>
              <a:prstGeom prst="rect">
                <a:avLst/>
              </a:prstGeom>
              <a:scene3d>
                <a:camera prst="isometricOffAxis1Top"/>
                <a:lightRig rig="threePt" dir="t"/>
              </a:scene3d>
            </p:spPr>
          </p:pic>
          <p:pic>
            <p:nvPicPr>
              <p:cNvPr id="91" name="Graphic 90" descr="Cupcake">
                <a:extLst>
                  <a:ext uri="{FF2B5EF4-FFF2-40B4-BE49-F238E27FC236}">
                    <a16:creationId xmlns:a16="http://schemas.microsoft.com/office/drawing/2014/main" id="{D55C5555-5716-F949-99FB-2A98C21DA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598435" y="3515758"/>
                <a:ext cx="302491" cy="345283"/>
              </a:xfrm>
              <a:prstGeom prst="rect">
                <a:avLst/>
              </a:prstGeom>
            </p:spPr>
          </p:pic>
          <p:pic>
            <p:nvPicPr>
              <p:cNvPr id="92" name="Graphic 91" descr="Pasta">
                <a:extLst>
                  <a:ext uri="{FF2B5EF4-FFF2-40B4-BE49-F238E27FC236}">
                    <a16:creationId xmlns:a16="http://schemas.microsoft.com/office/drawing/2014/main" id="{BD939C56-B39C-EF43-8186-CB97B1600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4109" y="3331349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93" name="Graphic 92" descr="Tea">
                <a:extLst>
                  <a:ext uri="{FF2B5EF4-FFF2-40B4-BE49-F238E27FC236}">
                    <a16:creationId xmlns:a16="http://schemas.microsoft.com/office/drawing/2014/main" id="{5FEACEE6-CA85-F548-97D0-F353D0ACB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891190" y="3739341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94" name="Graphic 93" descr="Cake slice">
                <a:extLst>
                  <a:ext uri="{FF2B5EF4-FFF2-40B4-BE49-F238E27FC236}">
                    <a16:creationId xmlns:a16="http://schemas.microsoft.com/office/drawing/2014/main" id="{EECEDC51-76A2-B34F-956B-F81B15F12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08957" y="3509491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95" name="Graphic 94" descr="Wine">
                <a:extLst>
                  <a:ext uri="{FF2B5EF4-FFF2-40B4-BE49-F238E27FC236}">
                    <a16:creationId xmlns:a16="http://schemas.microsoft.com/office/drawing/2014/main" id="{A7E3B655-19F5-964C-8F3B-10BD484C0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510922" y="3434703"/>
                <a:ext cx="355769" cy="406097"/>
              </a:xfrm>
              <a:prstGeom prst="rect">
                <a:avLst/>
              </a:prstGeom>
            </p:spPr>
          </p:pic>
          <p:pic>
            <p:nvPicPr>
              <p:cNvPr id="96" name="Graphic 95" descr="Cake slice">
                <a:extLst>
                  <a:ext uri="{FF2B5EF4-FFF2-40B4-BE49-F238E27FC236}">
                    <a16:creationId xmlns:a16="http://schemas.microsoft.com/office/drawing/2014/main" id="{954C7232-8975-8246-8493-1C07B28D4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1389474" y="4213904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97" name="Graphic 96" descr="Wine">
                <a:extLst>
                  <a:ext uri="{FF2B5EF4-FFF2-40B4-BE49-F238E27FC236}">
                    <a16:creationId xmlns:a16="http://schemas.microsoft.com/office/drawing/2014/main" id="{064DB6A7-781B-674A-999B-7CA361E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1774271" y="4023652"/>
                <a:ext cx="355769" cy="406097"/>
              </a:xfrm>
              <a:prstGeom prst="rect">
                <a:avLst/>
              </a:prstGeom>
            </p:spPr>
          </p:pic>
          <p:pic>
            <p:nvPicPr>
              <p:cNvPr id="98" name="Graphic 97" descr="Tea">
                <a:extLst>
                  <a:ext uri="{FF2B5EF4-FFF2-40B4-BE49-F238E27FC236}">
                    <a16:creationId xmlns:a16="http://schemas.microsoft.com/office/drawing/2014/main" id="{7D21BC96-F0AA-1F4F-BC28-1E77030AE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077743" y="3432923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99" name="Graphic 98" descr="Pasta">
                <a:extLst>
                  <a:ext uri="{FF2B5EF4-FFF2-40B4-BE49-F238E27FC236}">
                    <a16:creationId xmlns:a16="http://schemas.microsoft.com/office/drawing/2014/main" id="{2A2403E4-9123-9A46-A8B6-247D6EE5C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3203226" y="3980457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100" name="Graphic 99" descr="Pasta">
                <a:extLst>
                  <a:ext uri="{FF2B5EF4-FFF2-40B4-BE49-F238E27FC236}">
                    <a16:creationId xmlns:a16="http://schemas.microsoft.com/office/drawing/2014/main" id="{1780B19F-BFD6-B040-97DF-BC1570D1F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018287" y="3145714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101" name="Graphic 100" descr="Pizza">
                <a:extLst>
                  <a:ext uri="{FF2B5EF4-FFF2-40B4-BE49-F238E27FC236}">
                    <a16:creationId xmlns:a16="http://schemas.microsoft.com/office/drawing/2014/main" id="{FD499413-F0B3-0848-8B2F-F1E61A4E4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726671" y="3707033"/>
                <a:ext cx="289316" cy="330244"/>
              </a:xfrm>
              <a:prstGeom prst="rect">
                <a:avLst/>
              </a:prstGeom>
            </p:spPr>
          </p:pic>
          <p:pic>
            <p:nvPicPr>
              <p:cNvPr id="102" name="Graphic 101" descr="Burger and Drink">
                <a:extLst>
                  <a:ext uri="{FF2B5EF4-FFF2-40B4-BE49-F238E27FC236}">
                    <a16:creationId xmlns:a16="http://schemas.microsoft.com/office/drawing/2014/main" id="{6AC835D4-D6F2-B441-BA4A-A55BC3A0A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408367" y="4041431"/>
                <a:ext cx="355769" cy="406097"/>
              </a:xfrm>
              <a:prstGeom prst="rect">
                <a:avLst/>
              </a:prstGeom>
            </p:spPr>
          </p:pic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4E5B73F-3598-3A46-88F8-6139C513A382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flipH="1">
                <a:off x="3588023" y="3995415"/>
                <a:ext cx="138648" cy="204658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216E5C1F-FFEC-4A44-B2E7-8B41EDAE04E4}"/>
                  </a:ext>
                </a:extLst>
              </p:cNvPr>
              <p:cNvCxnSpPr>
                <a:cxnSpLocks/>
                <a:stCxn id="102" idx="1"/>
                <a:endCxn id="97" idx="3"/>
              </p:cNvCxnSpPr>
              <p:nvPr/>
            </p:nvCxnSpPr>
            <p:spPr>
              <a:xfrm flipH="1" flipV="1">
                <a:off x="2130040" y="4226701"/>
                <a:ext cx="278327" cy="1777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278B996-0ABA-C54C-81FA-8FC510A54223}"/>
                  </a:ext>
                </a:extLst>
              </p:cNvPr>
              <p:cNvCxnSpPr>
                <a:cxnSpLocks/>
                <a:stCxn id="101" idx="1"/>
              </p:cNvCxnSpPr>
              <p:nvPr/>
            </p:nvCxnSpPr>
            <p:spPr>
              <a:xfrm flipH="1" flipV="1">
                <a:off x="3434955" y="3782109"/>
                <a:ext cx="291716" cy="90046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F23D261-4FAD-544F-B63C-940A196B6C69}"/>
                  </a:ext>
                </a:extLst>
              </p:cNvPr>
              <p:cNvCxnSpPr>
                <a:cxnSpLocks/>
                <a:endCxn id="98" idx="2"/>
              </p:cNvCxnSpPr>
              <p:nvPr/>
            </p:nvCxnSpPr>
            <p:spPr>
              <a:xfrm flipH="1" flipV="1">
                <a:off x="3270142" y="3872155"/>
                <a:ext cx="30885" cy="24652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26F481D-3417-2C41-9DD1-9D37A41C23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2451" y="4311984"/>
                <a:ext cx="154186" cy="123535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7E7104C-3379-6643-9B48-91A2E4E61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89" y="3688389"/>
                <a:ext cx="203020" cy="13101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EF4A538-AB69-3D4B-9842-C06349BB89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67174" y="4124445"/>
                <a:ext cx="255894" cy="18753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8D34048-2B82-874E-A250-A606583BE8D0}"/>
                  </a:ext>
                </a:extLst>
              </p:cNvPr>
              <p:cNvCxnSpPr>
                <a:cxnSpLocks/>
                <a:stCxn id="93" idx="1"/>
              </p:cNvCxnSpPr>
              <p:nvPr/>
            </p:nvCxnSpPr>
            <p:spPr>
              <a:xfrm flipH="1" flipV="1">
                <a:off x="541090" y="3872155"/>
                <a:ext cx="350100" cy="86802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B4AF63A-4BB2-3D49-914C-650FD773AD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67175" y="3674772"/>
                <a:ext cx="380489" cy="26718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19E0544-DBBB-D140-B604-3BBCDC746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4013" y="3845917"/>
                <a:ext cx="351734" cy="124322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4947758-AE39-DF42-8901-0590C608D912}"/>
                  </a:ext>
                </a:extLst>
              </p:cNvPr>
              <p:cNvCxnSpPr>
                <a:cxnSpLocks/>
                <a:endCxn id="97" idx="0"/>
              </p:cNvCxnSpPr>
              <p:nvPr/>
            </p:nvCxnSpPr>
            <p:spPr>
              <a:xfrm>
                <a:off x="1872743" y="3861041"/>
                <a:ext cx="79413" cy="162611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D3DE0F6-E834-6141-996A-60EA31CD3DD7}"/>
                  </a:ext>
                </a:extLst>
              </p:cNvPr>
              <p:cNvCxnSpPr>
                <a:cxnSpLocks/>
                <a:endCxn id="91" idx="3"/>
              </p:cNvCxnSpPr>
              <p:nvPr/>
            </p:nvCxnSpPr>
            <p:spPr>
              <a:xfrm flipH="1">
                <a:off x="1900926" y="3538258"/>
                <a:ext cx="143590" cy="150142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C31658FA-0DA1-544E-B56C-536C01B44E62}"/>
                  </a:ext>
                </a:extLst>
              </p:cNvPr>
              <p:cNvCxnSpPr>
                <a:cxnSpLocks/>
                <a:stCxn id="98" idx="1"/>
              </p:cNvCxnSpPr>
              <p:nvPr/>
            </p:nvCxnSpPr>
            <p:spPr>
              <a:xfrm flipH="1">
                <a:off x="2821374" y="3652539"/>
                <a:ext cx="256369" cy="118042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E215E39-523D-144F-9BE3-A4933C7BB67A}"/>
                  </a:ext>
                </a:extLst>
              </p:cNvPr>
              <p:cNvCxnSpPr>
                <a:cxnSpLocks/>
                <a:stCxn id="95" idx="1"/>
              </p:cNvCxnSpPr>
              <p:nvPr/>
            </p:nvCxnSpPr>
            <p:spPr>
              <a:xfrm flipH="1" flipV="1">
                <a:off x="2411910" y="3532392"/>
                <a:ext cx="99012" cy="10536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0F61C48-7C29-5E4D-BF57-1BA14FCF54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07490" y="3857521"/>
                <a:ext cx="51443" cy="23459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1" name="内容占位符 3">
            <a:extLst>
              <a:ext uri="{FF2B5EF4-FFF2-40B4-BE49-F238E27FC236}">
                <a16:creationId xmlns:a16="http://schemas.microsoft.com/office/drawing/2014/main" id="{D928020B-EC57-CF4D-BE24-69C316701BD0}"/>
              </a:ext>
            </a:extLst>
          </p:cNvPr>
          <p:cNvSpPr txBox="1">
            <a:spLocks/>
          </p:cNvSpPr>
          <p:nvPr/>
        </p:nvSpPr>
        <p:spPr>
          <a:xfrm>
            <a:off x="4572000" y="947257"/>
            <a:ext cx="4457679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cs typeface="+mn-ea"/>
                <a:sym typeface="+mn-lt"/>
              </a:rPr>
              <a:t>人类在城市生活中，留下大量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数据</a:t>
            </a:r>
            <a:r>
              <a:rPr lang="zh-CN" altLang="en-US" sz="2000" dirty="0">
                <a:cs typeface="+mn-ea"/>
                <a:sym typeface="+mn-lt"/>
              </a:rPr>
              <a:t>：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172" name="内容占位符 3">
            <a:extLst>
              <a:ext uri="{FF2B5EF4-FFF2-40B4-BE49-F238E27FC236}">
                <a16:creationId xmlns:a16="http://schemas.microsoft.com/office/drawing/2014/main" id="{04A9809B-A957-544D-B8BF-6BB1E7C85D8B}"/>
              </a:ext>
            </a:extLst>
          </p:cNvPr>
          <p:cNvSpPr txBox="1">
            <a:spLocks/>
          </p:cNvSpPr>
          <p:nvPr/>
        </p:nvSpPr>
        <p:spPr>
          <a:xfrm>
            <a:off x="5245685" y="1417547"/>
            <a:ext cx="2710913" cy="18894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cs typeface="+mn-ea"/>
                <a:sym typeface="+mn-lt"/>
              </a:rPr>
              <a:t>日常出行轨迹数据。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zh-CN" sz="2000" dirty="0">
                <a:cs typeface="+mn-ea"/>
                <a:sym typeface="+mn-lt"/>
              </a:rPr>
              <a:t>POI</a:t>
            </a:r>
            <a:r>
              <a:rPr lang="zh-CN" altLang="en-US" sz="2000" dirty="0">
                <a:cs typeface="+mn-ea"/>
                <a:sym typeface="+mn-lt"/>
              </a:rPr>
              <a:t>签到打卡数据。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cs typeface="+mn-ea"/>
                <a:sym typeface="+mn-lt"/>
              </a:rPr>
              <a:t>社交网络数据。</a:t>
            </a:r>
            <a:endParaRPr lang="en-US" altLang="zh-CN" sz="2000" dirty="0">
              <a:cs typeface="+mn-ea"/>
              <a:sym typeface="+mn-lt"/>
            </a:endParaRPr>
          </a:p>
          <a:p>
            <a:pPr marL="9525" indent="349250"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cs typeface="+mn-ea"/>
                <a:sym typeface="+mn-lt"/>
              </a:rPr>
              <a:t>……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173" name="内容占位符 3">
            <a:extLst>
              <a:ext uri="{FF2B5EF4-FFF2-40B4-BE49-F238E27FC236}">
                <a16:creationId xmlns:a16="http://schemas.microsoft.com/office/drawing/2014/main" id="{FADC0CC2-CAF4-B942-95C9-E3284CB7EB52}"/>
              </a:ext>
            </a:extLst>
          </p:cNvPr>
          <p:cNvSpPr txBox="1">
            <a:spLocks/>
          </p:cNvSpPr>
          <p:nvPr/>
        </p:nvSpPr>
        <p:spPr>
          <a:xfrm>
            <a:off x="4572000" y="3653561"/>
            <a:ext cx="4457679" cy="10715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96888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cs typeface="+mn-ea"/>
                <a:sym typeface="+mn-lt"/>
              </a:rPr>
              <a:t>充分挖掘以上数据，将给各个领域带来巨大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收益</a:t>
            </a:r>
            <a:r>
              <a:rPr lang="zh-CN" altLang="en-US" sz="2000" dirty="0">
                <a:cs typeface="+mn-ea"/>
                <a:sym typeface="+mn-lt"/>
              </a:rPr>
              <a:t>，产生深远影响：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174" name="内容占位符 3">
            <a:extLst>
              <a:ext uri="{FF2B5EF4-FFF2-40B4-BE49-F238E27FC236}">
                <a16:creationId xmlns:a16="http://schemas.microsoft.com/office/drawing/2014/main" id="{75FCE634-0E75-064B-8E83-20B46BB47582}"/>
              </a:ext>
            </a:extLst>
          </p:cNvPr>
          <p:cNvSpPr txBox="1">
            <a:spLocks/>
          </p:cNvSpPr>
          <p:nvPr/>
        </p:nvSpPr>
        <p:spPr>
          <a:xfrm>
            <a:off x="5245686" y="4639220"/>
            <a:ext cx="2710913" cy="18894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cs typeface="+mn-ea"/>
                <a:sym typeface="+mn-lt"/>
              </a:rPr>
              <a:t>个人日常吃穿住行。 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zh-CN" altLang="en-US" sz="2000" dirty="0">
                <a:cs typeface="+mn-ea"/>
                <a:sym typeface="+mn-lt"/>
              </a:rPr>
              <a:t>商业发展。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AutoNum type="arabicPeriod"/>
            </a:pPr>
            <a:r>
              <a:rPr lang="zh-CN" altLang="en-US" dirty="0"/>
              <a:t>城市规划。</a:t>
            </a:r>
            <a:endParaRPr lang="zh-CN" altLang="en-US" sz="2000" dirty="0"/>
          </a:p>
          <a:p>
            <a:pPr marL="9525" indent="349250"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cs typeface="+mn-ea"/>
                <a:sym typeface="+mn-lt"/>
              </a:rPr>
              <a:t>……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175" name="内容占位符 13">
            <a:extLst>
              <a:ext uri="{FF2B5EF4-FFF2-40B4-BE49-F238E27FC236}">
                <a16:creationId xmlns:a16="http://schemas.microsoft.com/office/drawing/2014/main" id="{55D1A3D1-DE6D-B64D-BD88-8E714654C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02" y="782185"/>
            <a:ext cx="3992162" cy="5061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zh-CN" altLang="en-US" sz="2800" dirty="0">
                <a:solidFill>
                  <a:srgbClr val="0051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研究背景与研究价值</a:t>
            </a:r>
          </a:p>
        </p:txBody>
      </p:sp>
    </p:spTree>
    <p:extLst>
      <p:ext uri="{BB962C8B-B14F-4D97-AF65-F5344CB8AC3E}">
        <p14:creationId xmlns:p14="http://schemas.microsoft.com/office/powerpoint/2010/main" val="2138332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120835"/>
            <a:ext cx="15841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zh-CN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240" y="1600377"/>
            <a:ext cx="7772400" cy="1612599"/>
          </a:xfrm>
        </p:spPr>
        <p:txBody>
          <a:bodyPr>
            <a:normAutofit/>
          </a:bodyPr>
          <a:lstStyle/>
          <a:p>
            <a:r>
              <a:rPr lang="en-US" altLang="zh-CN" i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i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A13F0D9-6BD9-9849-90D2-E5A3F8ACD63C}"/>
              </a:ext>
            </a:extLst>
          </p:cNvPr>
          <p:cNvSpPr txBox="1">
            <a:spLocks/>
          </p:cNvSpPr>
          <p:nvPr/>
        </p:nvSpPr>
        <p:spPr>
          <a:xfrm>
            <a:off x="683240" y="2924944"/>
            <a:ext cx="7772400" cy="16125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i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i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lang="zh-CN" altLang="en-US" i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endParaRPr lang="zh-CN" altLang="en-US" i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77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1.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研究背景</a:t>
            </a:r>
            <a:endParaRPr lang="zh-CN" altLang="en-US" b="1" dirty="0">
              <a:solidFill>
                <a:srgbClr val="005D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" name="内容占位符 3">
            <a:extLst>
              <a:ext uri="{FF2B5EF4-FFF2-40B4-BE49-F238E27FC236}">
                <a16:creationId xmlns:a16="http://schemas.microsoft.com/office/drawing/2014/main" id="{75FCE634-0E75-064B-8E83-20B46BB47582}"/>
              </a:ext>
            </a:extLst>
          </p:cNvPr>
          <p:cNvSpPr txBox="1">
            <a:spLocks/>
          </p:cNvSpPr>
          <p:nvPr/>
        </p:nvSpPr>
        <p:spPr>
          <a:xfrm>
            <a:off x="4499992" y="1844824"/>
            <a:ext cx="5040560" cy="10618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推荐系统的可解释性问题。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推荐系统的信息融合问题。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62" name="内容占位符 13">
            <a:extLst>
              <a:ext uri="{FF2B5EF4-FFF2-40B4-BE49-F238E27FC236}">
                <a16:creationId xmlns:a16="http://schemas.microsoft.com/office/drawing/2014/main" id="{1D64FA78-A29B-F446-80CB-16100B58C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02" y="782185"/>
            <a:ext cx="3992162" cy="5061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zh-CN" altLang="en-US" sz="2800" dirty="0">
                <a:solidFill>
                  <a:srgbClr val="DB32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研究内容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B894A4E-901A-8B49-A5EC-522E0417CDF0}"/>
              </a:ext>
            </a:extLst>
          </p:cNvPr>
          <p:cNvSpPr/>
          <p:nvPr/>
        </p:nvSpPr>
        <p:spPr>
          <a:xfrm>
            <a:off x="395535" y="5148873"/>
            <a:ext cx="3787529" cy="1230264"/>
          </a:xfrm>
          <a:prstGeom prst="roundRect">
            <a:avLst>
              <a:gd name="adj" fmla="val 9904"/>
            </a:avLst>
          </a:prstGeom>
          <a:noFill/>
          <a:ln w="38100" cmpd="sng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</a:rPr>
              <a:t>轨迹特征提取与表征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FD6DD13-D1C0-0E4D-BEE3-A09A24D96349}"/>
              </a:ext>
            </a:extLst>
          </p:cNvPr>
          <p:cNvSpPr/>
          <p:nvPr/>
        </p:nvSpPr>
        <p:spPr>
          <a:xfrm>
            <a:off x="395535" y="3186721"/>
            <a:ext cx="3787529" cy="1654912"/>
          </a:xfrm>
          <a:prstGeom prst="roundRect">
            <a:avLst>
              <a:gd name="adj" fmla="val 9904"/>
            </a:avLst>
          </a:prstGeom>
          <a:noFill/>
          <a:ln w="38100" cmpd="sng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</a:rPr>
              <a:t>轨迹数据挖掘与语义分析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1D45A5C-67F0-7B44-9F5E-B11D4841AC2A}"/>
              </a:ext>
            </a:extLst>
          </p:cNvPr>
          <p:cNvSpPr/>
          <p:nvPr/>
        </p:nvSpPr>
        <p:spPr>
          <a:xfrm>
            <a:off x="395535" y="1593269"/>
            <a:ext cx="3787529" cy="1203637"/>
          </a:xfrm>
          <a:prstGeom prst="roundRect">
            <a:avLst>
              <a:gd name="adj" fmla="val 12184"/>
            </a:avLst>
          </a:prstGeom>
          <a:noFill/>
          <a:ln w="38100" cmpd="sng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2"/>
                </a:solidFill>
              </a:rPr>
              <a:t>用户行为建模与商品</a:t>
            </a:r>
            <a:r>
              <a:rPr lang="en-US" altLang="zh-CN" sz="2000" b="1" dirty="0">
                <a:solidFill>
                  <a:schemeClr val="tx2"/>
                </a:solidFill>
              </a:rPr>
              <a:t>(</a:t>
            </a:r>
            <a:r>
              <a:rPr lang="zh-CN" altLang="en-US" sz="2000" b="1" dirty="0">
                <a:solidFill>
                  <a:schemeClr val="tx2"/>
                </a:solidFill>
              </a:rPr>
              <a:t>地点</a:t>
            </a:r>
            <a:r>
              <a:rPr lang="en-US" altLang="zh-CN" sz="2000" b="1" dirty="0">
                <a:solidFill>
                  <a:schemeClr val="tx2"/>
                </a:solidFill>
              </a:rPr>
              <a:t>)</a:t>
            </a:r>
            <a:r>
              <a:rPr lang="zh-CN" altLang="en-US" sz="2000" b="1" dirty="0">
                <a:solidFill>
                  <a:schemeClr val="tx2"/>
                </a:solidFill>
              </a:rPr>
              <a:t>推荐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90" name="Down Arrow 89">
            <a:extLst>
              <a:ext uri="{FF2B5EF4-FFF2-40B4-BE49-F238E27FC236}">
                <a16:creationId xmlns:a16="http://schemas.microsoft.com/office/drawing/2014/main" id="{198A1F11-A345-3E46-AFD5-11276758BE4F}"/>
              </a:ext>
            </a:extLst>
          </p:cNvPr>
          <p:cNvSpPr/>
          <p:nvPr/>
        </p:nvSpPr>
        <p:spPr>
          <a:xfrm rot="10800000">
            <a:off x="2063009" y="4585503"/>
            <a:ext cx="627042" cy="64933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Down Arrow 102">
            <a:extLst>
              <a:ext uri="{FF2B5EF4-FFF2-40B4-BE49-F238E27FC236}">
                <a16:creationId xmlns:a16="http://schemas.microsoft.com/office/drawing/2014/main" id="{18FF779B-65F1-8942-AB38-3DA9F8FD01BC}"/>
              </a:ext>
            </a:extLst>
          </p:cNvPr>
          <p:cNvSpPr/>
          <p:nvPr/>
        </p:nvSpPr>
        <p:spPr>
          <a:xfrm rot="10800000">
            <a:off x="2063010" y="2661443"/>
            <a:ext cx="627042" cy="64933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204AD7-3AFB-8742-BA40-B2EABA66ACAC}"/>
              </a:ext>
            </a:extLst>
          </p:cNvPr>
          <p:cNvSpPr/>
          <p:nvPr/>
        </p:nvSpPr>
        <p:spPr>
          <a:xfrm>
            <a:off x="4340371" y="5410922"/>
            <a:ext cx="4572000" cy="10543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海量轨迹数据的压缩、存储问题。</a:t>
            </a:r>
            <a:endParaRPr lang="en-US" altLang="zh-CN" sz="22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轨迹流数据的处理问题。</a:t>
            </a:r>
            <a:endParaRPr lang="en-US" altLang="zh-CN" sz="2200" dirty="0">
              <a:cs typeface="+mn-ea"/>
              <a:sym typeface="+mn-lt"/>
            </a:endParaRPr>
          </a:p>
        </p:txBody>
      </p:sp>
      <p:sp>
        <p:nvSpPr>
          <p:cNvPr id="104" name="内容占位符 3">
            <a:extLst>
              <a:ext uri="{FF2B5EF4-FFF2-40B4-BE49-F238E27FC236}">
                <a16:creationId xmlns:a16="http://schemas.microsoft.com/office/drawing/2014/main" id="{624F2A2D-397A-DB44-B69E-192DE1C1837E}"/>
              </a:ext>
            </a:extLst>
          </p:cNvPr>
          <p:cNvSpPr txBox="1">
            <a:spLocks/>
          </p:cNvSpPr>
          <p:nvPr/>
        </p:nvSpPr>
        <p:spPr>
          <a:xfrm>
            <a:off x="4499992" y="3404215"/>
            <a:ext cx="5040560" cy="16809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无结构轨迹数据的相似性定义。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轨迹中的语义信息表征与挖掘。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语义相似区域、相似轨迹的检索。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7" name="内容占位符 3">
            <a:extLst>
              <a:ext uri="{FF2B5EF4-FFF2-40B4-BE49-F238E27FC236}">
                <a16:creationId xmlns:a16="http://schemas.microsoft.com/office/drawing/2014/main" id="{7B016FBF-BC92-9F44-89F3-AD8742F9E124}"/>
              </a:ext>
            </a:extLst>
          </p:cNvPr>
          <p:cNvSpPr txBox="1">
            <a:spLocks/>
          </p:cNvSpPr>
          <p:nvPr/>
        </p:nvSpPr>
        <p:spPr>
          <a:xfrm>
            <a:off x="4499992" y="1447078"/>
            <a:ext cx="1591355" cy="6601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C00000"/>
                </a:solidFill>
              </a:rPr>
              <a:t>（论文第</a:t>
            </a:r>
            <a:r>
              <a:rPr lang="en-US" altLang="zh-CN" sz="1800" dirty="0">
                <a:solidFill>
                  <a:srgbClr val="C00000"/>
                </a:solidFill>
              </a:rPr>
              <a:t>5</a:t>
            </a:r>
            <a:r>
              <a:rPr lang="zh-CN" altLang="en-US" sz="1800" dirty="0">
                <a:solidFill>
                  <a:srgbClr val="C00000"/>
                </a:solidFill>
              </a:rPr>
              <a:t>章）</a:t>
            </a:r>
          </a:p>
        </p:txBody>
      </p:sp>
      <p:sp>
        <p:nvSpPr>
          <p:cNvPr id="108" name="内容占位符 3">
            <a:extLst>
              <a:ext uri="{FF2B5EF4-FFF2-40B4-BE49-F238E27FC236}">
                <a16:creationId xmlns:a16="http://schemas.microsoft.com/office/drawing/2014/main" id="{C8C66608-8FC0-574A-84D6-0902D44D8387}"/>
              </a:ext>
            </a:extLst>
          </p:cNvPr>
          <p:cNvSpPr txBox="1">
            <a:spLocks/>
          </p:cNvSpPr>
          <p:nvPr/>
        </p:nvSpPr>
        <p:spPr>
          <a:xfrm>
            <a:off x="4499992" y="3035080"/>
            <a:ext cx="1591355" cy="6601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C00000"/>
                </a:solidFill>
              </a:rPr>
              <a:t>（论文第</a:t>
            </a:r>
            <a:r>
              <a:rPr lang="en-US" altLang="zh-CN" sz="1800" dirty="0">
                <a:solidFill>
                  <a:srgbClr val="C00000"/>
                </a:solidFill>
              </a:rPr>
              <a:t>4</a:t>
            </a:r>
            <a:r>
              <a:rPr lang="zh-CN" altLang="en-US" sz="1800" dirty="0">
                <a:solidFill>
                  <a:srgbClr val="C00000"/>
                </a:solidFill>
              </a:rPr>
              <a:t>章）</a:t>
            </a:r>
          </a:p>
        </p:txBody>
      </p:sp>
      <p:sp>
        <p:nvSpPr>
          <p:cNvPr id="109" name="内容占位符 3">
            <a:extLst>
              <a:ext uri="{FF2B5EF4-FFF2-40B4-BE49-F238E27FC236}">
                <a16:creationId xmlns:a16="http://schemas.microsoft.com/office/drawing/2014/main" id="{A581F19A-D493-8C4C-9D9E-DB17E9F0A7CE}"/>
              </a:ext>
            </a:extLst>
          </p:cNvPr>
          <p:cNvSpPr txBox="1">
            <a:spLocks/>
          </p:cNvSpPr>
          <p:nvPr/>
        </p:nvSpPr>
        <p:spPr>
          <a:xfrm>
            <a:off x="4499991" y="5073147"/>
            <a:ext cx="1591355" cy="6601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C00000"/>
                </a:solidFill>
              </a:rPr>
              <a:t>（论文第</a:t>
            </a:r>
            <a:r>
              <a:rPr lang="en-US" altLang="zh-CN" sz="1800" dirty="0">
                <a:solidFill>
                  <a:srgbClr val="C00000"/>
                </a:solidFill>
              </a:rPr>
              <a:t>3</a:t>
            </a:r>
            <a:r>
              <a:rPr lang="zh-CN" altLang="en-US" sz="1800" dirty="0">
                <a:solidFill>
                  <a:srgbClr val="C00000"/>
                </a:solidFill>
              </a:rPr>
              <a:t>章）</a:t>
            </a:r>
          </a:p>
        </p:txBody>
      </p:sp>
    </p:spTree>
    <p:extLst>
      <p:ext uri="{BB962C8B-B14F-4D97-AF65-F5344CB8AC3E}">
        <p14:creationId xmlns:p14="http://schemas.microsoft.com/office/powerpoint/2010/main" val="881572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1577505" y="1844824"/>
            <a:ext cx="8170536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lang="zh-CN" altLang="en-US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 全局语义轨迹压缩算法</a:t>
            </a:r>
          </a:p>
        </p:txBody>
      </p:sp>
      <p:sp>
        <p:nvSpPr>
          <p:cNvPr id="4" name="内容占位符 1"/>
          <p:cNvSpPr>
            <a:spLocks noGrp="1"/>
          </p:cNvSpPr>
          <p:nvPr>
            <p:ph idx="14"/>
          </p:nvPr>
        </p:nvSpPr>
        <p:spPr>
          <a:xfrm>
            <a:off x="2043185" y="2780928"/>
            <a:ext cx="7704856" cy="31683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18E"/>
                </a:solidFill>
              </a:rPr>
              <a:t>(1) </a:t>
            </a:r>
            <a:r>
              <a:rPr lang="zh-CN" altLang="en-US" sz="2400" dirty="0">
                <a:solidFill>
                  <a:srgbClr val="00518E"/>
                </a:solidFill>
              </a:rPr>
              <a:t>问题描述与相关工作简述。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18E"/>
                </a:solidFill>
              </a:rPr>
              <a:t>(2) </a:t>
            </a:r>
            <a:r>
              <a:rPr lang="zh-CN" altLang="en-US" sz="2400" dirty="0">
                <a:solidFill>
                  <a:srgbClr val="00518E"/>
                </a:solidFill>
              </a:rPr>
              <a:t>基于多层次同步聚类的算法</a:t>
            </a:r>
            <a:r>
              <a:rPr lang="en-US" altLang="zh-CN" sz="2400" dirty="0">
                <a:solidFill>
                  <a:srgbClr val="00518E"/>
                </a:solidFill>
              </a:rPr>
              <a:t>:</a:t>
            </a:r>
            <a:r>
              <a:rPr lang="zh-CN" altLang="en-US" sz="2400" dirty="0">
                <a:solidFill>
                  <a:srgbClr val="00518E"/>
                </a:solidFill>
              </a:rPr>
              <a:t> </a:t>
            </a:r>
            <a:r>
              <a:rPr lang="en-US" altLang="zh-CN" sz="2400" dirty="0" err="1">
                <a:solidFill>
                  <a:srgbClr val="00518E"/>
                </a:solidFill>
              </a:rPr>
              <a:t>CascadeSync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18E"/>
                </a:solidFill>
              </a:rPr>
              <a:t>(3)</a:t>
            </a:r>
            <a:r>
              <a:rPr lang="zh-CN" altLang="en-US" sz="2400" dirty="0">
                <a:solidFill>
                  <a:srgbClr val="00518E"/>
                </a:solidFill>
              </a:rPr>
              <a:t> 轨迹流数据的处理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18E"/>
                </a:solidFill>
              </a:rPr>
              <a:t>(4)</a:t>
            </a:r>
            <a:r>
              <a:rPr lang="zh-CN" altLang="en-US" sz="2400" dirty="0">
                <a:solidFill>
                  <a:srgbClr val="00518E"/>
                </a:solidFill>
              </a:rPr>
              <a:t> 实验结果展现</a:t>
            </a:r>
            <a:endParaRPr lang="en-US" altLang="zh-CN" sz="2400" dirty="0">
              <a:solidFill>
                <a:srgbClr val="00518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518E"/>
                </a:solidFill>
              </a:rPr>
              <a:t>(5)</a:t>
            </a:r>
            <a:r>
              <a:rPr lang="zh-CN" altLang="en-US" sz="2400" dirty="0">
                <a:solidFill>
                  <a:srgbClr val="00518E"/>
                </a:solidFill>
              </a:rPr>
              <a:t> 小结</a:t>
            </a:r>
            <a:endParaRPr lang="en-US" altLang="zh-CN" sz="2400" dirty="0">
              <a:solidFill>
                <a:srgbClr val="0051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36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FAC7F-4A43-7948-9592-A5FB31DD8AF0}"/>
              </a:ext>
            </a:extLst>
          </p:cNvPr>
          <p:cNvSpPr/>
          <p:nvPr/>
        </p:nvSpPr>
        <p:spPr>
          <a:xfrm>
            <a:off x="179512" y="692696"/>
            <a:ext cx="3108543" cy="587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DB3235"/>
                </a:solidFill>
              </a:rPr>
              <a:t>轨迹压缩的目标：</a:t>
            </a:r>
            <a:endParaRPr lang="en-US" altLang="zh-CN" sz="2400" dirty="0">
              <a:solidFill>
                <a:srgbClr val="DB3235"/>
              </a:solidFill>
            </a:endParaRP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4A9C7977-34FA-D440-B10C-27C373F0C928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856984" cy="16809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(1)</a:t>
            </a:r>
            <a:r>
              <a:rPr lang="zh-CN" altLang="en-US" dirty="0">
                <a:cs typeface="+mn-ea"/>
                <a:sym typeface="+mn-lt"/>
              </a:rPr>
              <a:t> 减小规模，从而方便处理。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(2) </a:t>
            </a:r>
            <a:r>
              <a:rPr lang="zh-CN" altLang="en-US" dirty="0">
                <a:cs typeface="+mn-ea"/>
                <a:sym typeface="+mn-lt"/>
              </a:rPr>
              <a:t>提升计算效率。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(3)</a:t>
            </a:r>
            <a:r>
              <a:rPr lang="zh-CN" altLang="en-US" dirty="0">
                <a:cs typeface="+mn-ea"/>
                <a:sym typeface="+mn-lt"/>
              </a:rPr>
              <a:t> 确保压缩偏差在可接受的范围内。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48686-88E6-9646-A81F-18EFF34A86BD}"/>
              </a:ext>
            </a:extLst>
          </p:cNvPr>
          <p:cNvSpPr/>
          <p:nvPr/>
        </p:nvSpPr>
        <p:spPr>
          <a:xfrm>
            <a:off x="179511" y="2780928"/>
            <a:ext cx="3416320" cy="587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DB3235"/>
                </a:solidFill>
              </a:rPr>
              <a:t>轨迹压缩主流方法：</a:t>
            </a:r>
            <a:endParaRPr lang="en-US" altLang="zh-CN" sz="2400" dirty="0">
              <a:solidFill>
                <a:srgbClr val="DB3235"/>
              </a:solidFill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DED875EF-5FD3-964E-A3E0-77FF3563BC8E}"/>
              </a:ext>
            </a:extLst>
          </p:cNvPr>
          <p:cNvSpPr txBox="1">
            <a:spLocks/>
          </p:cNvSpPr>
          <p:nvPr/>
        </p:nvSpPr>
        <p:spPr>
          <a:xfrm>
            <a:off x="467544" y="3325543"/>
            <a:ext cx="4752528" cy="5355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(1)</a:t>
            </a:r>
            <a:r>
              <a:rPr lang="zh-CN" altLang="en-US" dirty="0">
                <a:cs typeface="+mn-ea"/>
                <a:sym typeface="+mn-lt"/>
              </a:rPr>
              <a:t> 基于单条轨迹的轨迹压缩算法</a:t>
            </a:r>
          </a:p>
        </p:txBody>
      </p:sp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B88526C9-EE84-6F42-8696-77E62D1A8C6A}"/>
              </a:ext>
            </a:extLst>
          </p:cNvPr>
          <p:cNvSpPr txBox="1">
            <a:spLocks/>
          </p:cNvSpPr>
          <p:nvPr/>
        </p:nvSpPr>
        <p:spPr>
          <a:xfrm>
            <a:off x="467544" y="5229200"/>
            <a:ext cx="4608512" cy="558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(2) </a:t>
            </a:r>
            <a:r>
              <a:rPr lang="zh-CN" altLang="en-US" dirty="0">
                <a:cs typeface="+mn-ea"/>
                <a:sym typeface="+mn-lt"/>
              </a:rPr>
              <a:t>考虑语义信息的轨迹压缩算法。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9CBB313B-341D-6241-882F-E4C9F7D2FC5E}"/>
              </a:ext>
            </a:extLst>
          </p:cNvPr>
          <p:cNvSpPr txBox="1">
            <a:spLocks/>
          </p:cNvSpPr>
          <p:nvPr/>
        </p:nvSpPr>
        <p:spPr>
          <a:xfrm>
            <a:off x="683568" y="3899351"/>
            <a:ext cx="8640960" cy="13474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00518E"/>
                </a:solidFill>
                <a:cs typeface="+mn-ea"/>
                <a:sym typeface="+mn-lt"/>
              </a:rPr>
              <a:t>典型算法：</a:t>
            </a:r>
            <a:r>
              <a:rPr lang="en-US" altLang="zh-CN" sz="1800" dirty="0">
                <a:cs typeface="+mn-ea"/>
                <a:sym typeface="+mn-lt"/>
              </a:rPr>
              <a:t> Douglas-</a:t>
            </a:r>
            <a:r>
              <a:rPr lang="en-US" altLang="zh-CN" sz="1800" dirty="0" err="1">
                <a:cs typeface="+mn-ea"/>
                <a:sym typeface="+mn-lt"/>
              </a:rPr>
              <a:t>Peucker</a:t>
            </a:r>
            <a:r>
              <a:rPr lang="zh-CN" altLang="en-US" sz="1800" dirty="0">
                <a:cs typeface="+mn-ea"/>
                <a:sym typeface="+mn-lt"/>
              </a:rPr>
              <a:t>、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STTrace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dirty="0" err="1"/>
              <a:t>Potamias</a:t>
            </a:r>
            <a:r>
              <a:rPr lang="en-US" altLang="zh-CN" sz="1800" dirty="0"/>
              <a:t> et</a:t>
            </a:r>
            <a:r>
              <a:rPr lang="zh-CN" altLang="en-US" sz="1800" dirty="0"/>
              <a:t> </a:t>
            </a:r>
            <a:r>
              <a:rPr lang="en-US" altLang="zh-CN" sz="1800" dirty="0"/>
              <a:t>al.),</a:t>
            </a:r>
            <a:r>
              <a:rPr lang="zh-CN" altLang="en-US" sz="1800" dirty="0"/>
              <a:t> </a:t>
            </a:r>
            <a:r>
              <a:rPr lang="en-US" altLang="en-US" sz="1800" dirty="0"/>
              <a:t>SQUISH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dirty="0" err="1"/>
              <a:t>Muckell</a:t>
            </a:r>
            <a:r>
              <a:rPr lang="en-US" altLang="zh-CN" sz="1800" dirty="0"/>
              <a:t> et</a:t>
            </a:r>
            <a:r>
              <a:rPr lang="zh-CN" altLang="en-US" sz="1800" dirty="0"/>
              <a:t> </a:t>
            </a:r>
            <a:r>
              <a:rPr lang="en-US" altLang="zh-CN" sz="1800" dirty="0"/>
              <a:t>al.)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00518E"/>
                </a:solidFill>
              </a:rPr>
              <a:t>缺陷</a:t>
            </a:r>
            <a:r>
              <a:rPr lang="zh-CN" altLang="en-US" sz="1800" dirty="0"/>
              <a:t>： 将轨迹视为独立的线条组合来考虑，未考虑交通情况、城市语义。</a:t>
            </a:r>
            <a:endParaRPr lang="en-US" altLang="zh-CN" sz="1800" dirty="0"/>
          </a:p>
          <a:p>
            <a:pPr marL="762000"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/>
              <a:t>单纯考虑压缩率，没有解决轨迹含时间的检索问题。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3E7D722A-05E0-D144-A29A-ECFEE729AB4D}"/>
              </a:ext>
            </a:extLst>
          </p:cNvPr>
          <p:cNvSpPr txBox="1">
            <a:spLocks/>
          </p:cNvSpPr>
          <p:nvPr/>
        </p:nvSpPr>
        <p:spPr>
          <a:xfrm>
            <a:off x="683568" y="5826012"/>
            <a:ext cx="7482475" cy="10593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00518E"/>
                </a:solidFill>
                <a:cs typeface="+mn-ea"/>
                <a:sym typeface="+mn-lt"/>
              </a:rPr>
              <a:t>典型算法：</a:t>
            </a:r>
            <a:r>
              <a:rPr lang="en-US" altLang="zh-CN" sz="1800" dirty="0">
                <a:cs typeface="+mn-ea"/>
                <a:sym typeface="+mn-lt"/>
              </a:rPr>
              <a:t> </a:t>
            </a:r>
            <a:r>
              <a:rPr lang="en-US" altLang="en-US" sz="1800" dirty="0"/>
              <a:t>STC</a:t>
            </a:r>
            <a:r>
              <a:rPr lang="zh-CN" altLang="en-US" sz="1800" dirty="0"/>
              <a:t> </a:t>
            </a:r>
            <a:r>
              <a:rPr lang="en-US" altLang="zh-CN" sz="1800" dirty="0"/>
              <a:t>(Schmid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al.)</a:t>
            </a:r>
            <a:r>
              <a:rPr lang="zh-CN" altLang="en-US" sz="1800" dirty="0"/>
              <a:t>、</a:t>
            </a:r>
            <a:r>
              <a:rPr lang="en-US" altLang="en-US" sz="1800" dirty="0"/>
              <a:t>PRESS </a:t>
            </a:r>
            <a:r>
              <a:rPr lang="en-US" altLang="zh-CN" sz="1800" dirty="0"/>
              <a:t>(Chen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al.)</a:t>
            </a:r>
            <a:r>
              <a:rPr lang="zh-CN" altLang="en-US" sz="1800" dirty="0"/>
              <a:t>等。</a:t>
            </a:r>
            <a:endParaRPr lang="en-US" altLang="zh-CN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00518E"/>
                </a:solidFill>
              </a:rPr>
              <a:t>缺陷： </a:t>
            </a:r>
            <a:r>
              <a:rPr lang="zh-CN" altLang="en-US" sz="1800" dirty="0"/>
              <a:t>当交通网络和重要语义节点信息缺失或者稀疏，算法性能将下降 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8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986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C2FCE-E169-A849-8821-1D09AECED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62" b="-365"/>
          <a:stretch/>
        </p:blipFill>
        <p:spPr>
          <a:xfrm>
            <a:off x="899592" y="1291455"/>
            <a:ext cx="6968611" cy="5040559"/>
          </a:xfrm>
          <a:prstGeom prst="rect">
            <a:avLst/>
          </a:prstGeom>
        </p:spPr>
      </p:pic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E252A317-5CE5-F340-9214-125E9D95C4B2}"/>
              </a:ext>
            </a:extLst>
          </p:cNvPr>
          <p:cNvSpPr txBox="1">
            <a:spLocks/>
          </p:cNvSpPr>
          <p:nvPr/>
        </p:nvSpPr>
        <p:spPr>
          <a:xfrm>
            <a:off x="1691680" y="6253939"/>
            <a:ext cx="669674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/>
              <a:t>语义轨迹压缩（</a:t>
            </a:r>
            <a:r>
              <a:rPr lang="en-US" altLang="zh-CN" sz="1800" dirty="0"/>
              <a:t>STC</a:t>
            </a:r>
            <a:r>
              <a:rPr lang="zh-CN" altLang="en-US" sz="1800" dirty="0"/>
              <a:t>）算法示意图（</a:t>
            </a:r>
            <a:r>
              <a:rPr lang="en-US" altLang="en-US" dirty="0"/>
              <a:t>Richter 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sz="1800" dirty="0"/>
              <a:t>）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D1DA2878-2A02-B84C-89EE-21807D919C05}"/>
              </a:ext>
            </a:extLst>
          </p:cNvPr>
          <p:cNvSpPr txBox="1">
            <a:spLocks/>
          </p:cNvSpPr>
          <p:nvPr/>
        </p:nvSpPr>
        <p:spPr>
          <a:xfrm>
            <a:off x="179512" y="710251"/>
            <a:ext cx="5328592" cy="558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>
                <a:solidFill>
                  <a:srgbClr val="C00000"/>
                </a:solidFill>
                <a:cs typeface="+mn-ea"/>
                <a:sym typeface="+mn-lt"/>
              </a:rPr>
              <a:t>例子</a:t>
            </a:r>
            <a:r>
              <a:rPr lang="zh-CN" altLang="en-US" sz="2400" dirty="0">
                <a:cs typeface="+mn-ea"/>
                <a:sym typeface="+mn-lt"/>
              </a:rPr>
              <a:t>：</a:t>
            </a:r>
            <a:r>
              <a:rPr lang="zh-CN" altLang="en-US" sz="2400" dirty="0"/>
              <a:t>语义轨迹压缩（</a:t>
            </a:r>
            <a:r>
              <a:rPr lang="en-US" altLang="zh-CN" sz="2400" dirty="0"/>
              <a:t>STC</a:t>
            </a:r>
            <a:r>
              <a:rPr lang="zh-CN" altLang="en-US" sz="2400" dirty="0"/>
              <a:t>）</a:t>
            </a:r>
            <a:r>
              <a:rPr lang="zh-CN" altLang="en-US" sz="2400" dirty="0">
                <a:cs typeface="+mn-ea"/>
                <a:sym typeface="+mn-lt"/>
              </a:rPr>
              <a:t>算法</a:t>
            </a:r>
            <a:endParaRPr lang="en-US" altLang="zh-CN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05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005DA3"/>
                </a:solidFill>
                <a:cs typeface="+mn-ea"/>
                <a:sym typeface="+mn-lt"/>
              </a:rPr>
              <a:t>2.</a:t>
            </a: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全局语义轨迹压缩算法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25E00F-24FD-BF4B-9E4E-732328FE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9" y="1484785"/>
            <a:ext cx="5677590" cy="4248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179512" y="836712"/>
            <a:ext cx="6231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dirty="0">
                <a:solidFill>
                  <a:srgbClr val="00518E"/>
                </a:solidFill>
              </a:rPr>
              <a:t> 基于多层次同步聚类的算法</a:t>
            </a:r>
            <a:r>
              <a:rPr lang="en-US" altLang="zh-CN" sz="2400" dirty="0">
                <a:solidFill>
                  <a:srgbClr val="00518E"/>
                </a:solidFill>
              </a:rPr>
              <a:t>:</a:t>
            </a:r>
            <a:r>
              <a:rPr lang="zh-CN" altLang="en-US" sz="2400" dirty="0">
                <a:solidFill>
                  <a:srgbClr val="00518E"/>
                </a:solidFill>
              </a:rPr>
              <a:t> </a:t>
            </a:r>
            <a:r>
              <a:rPr lang="en-US" altLang="zh-CN" sz="2400" dirty="0" err="1">
                <a:solidFill>
                  <a:srgbClr val="00518E"/>
                </a:solidFill>
              </a:rPr>
              <a:t>CascadeSync</a:t>
            </a:r>
            <a:endParaRPr lang="en-US" sz="2400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AE16900B-5568-724C-9BAB-3FFFC33444B2}"/>
              </a:ext>
            </a:extLst>
          </p:cNvPr>
          <p:cNvSpPr txBox="1">
            <a:spLocks/>
          </p:cNvSpPr>
          <p:nvPr/>
        </p:nvSpPr>
        <p:spPr>
          <a:xfrm>
            <a:off x="1262322" y="5769260"/>
            <a:ext cx="381642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 err="1"/>
              <a:t>CascadeSync</a:t>
            </a:r>
            <a:r>
              <a:rPr lang="zh-CN" altLang="en-US" sz="1800" dirty="0"/>
              <a:t>工作原理示意图</a:t>
            </a: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800" dirty="0"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A5971-71E2-5644-B52E-A9A64DFDC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598" y="1786513"/>
            <a:ext cx="2831223" cy="1031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3298CE-0D34-7F4C-9A95-33E20E762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297"/>
          <a:stretch/>
        </p:blipFill>
        <p:spPr>
          <a:xfrm>
            <a:off x="6496975" y="2873589"/>
            <a:ext cx="2167989" cy="103124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F844D4-5C05-BE46-A391-9C334BB70DF8}"/>
              </a:ext>
            </a:extLst>
          </p:cNvPr>
          <p:cNvCxnSpPr/>
          <p:nvPr/>
        </p:nvCxnSpPr>
        <p:spPr>
          <a:xfrm>
            <a:off x="6012160" y="1403504"/>
            <a:ext cx="0" cy="5034135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  <a:effectLst>
            <a:glow rad="63500">
              <a:schemeClr val="bg1">
                <a:lumMod val="6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854631A-4B83-1946-9203-7FD8E6B88E90}"/>
              </a:ext>
            </a:extLst>
          </p:cNvPr>
          <p:cNvSpPr/>
          <p:nvPr/>
        </p:nvSpPr>
        <p:spPr>
          <a:xfrm>
            <a:off x="6701423" y="3920572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传统轨迹压缩表示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0899-6231-2740-AE0C-87BF37EA1725}"/>
              </a:ext>
            </a:extLst>
          </p:cNvPr>
          <p:cNvSpPr/>
          <p:nvPr/>
        </p:nvSpPr>
        <p:spPr>
          <a:xfrm>
            <a:off x="6684935" y="5683049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(b)</a:t>
            </a:r>
            <a:r>
              <a:rPr lang="zh-CN" altLang="en-US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轨迹全局压缩表示 </a:t>
            </a:r>
            <a:endParaRPr lang="zh-CN" altLang="en-US" sz="1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3BC46E-E82C-D84D-AE2E-76B197184CF8}"/>
              </a:ext>
            </a:extLst>
          </p:cNvPr>
          <p:cNvGrpSpPr/>
          <p:nvPr/>
        </p:nvGrpSpPr>
        <p:grpSpPr>
          <a:xfrm>
            <a:off x="6332570" y="4232605"/>
            <a:ext cx="2535277" cy="1521915"/>
            <a:chOff x="6332570" y="4232605"/>
            <a:chExt cx="2535277" cy="15219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3D60DE-772F-BA40-BAD5-11A3CB962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493" t="29221"/>
            <a:stretch/>
          </p:blipFill>
          <p:spPr>
            <a:xfrm>
              <a:off x="6334786" y="4272453"/>
              <a:ext cx="2533061" cy="148206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1CC218-A3B3-E949-A2E4-551BF50A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2570" y="4232605"/>
              <a:ext cx="612574" cy="2467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291CB2-8D4E-E444-9404-879A20AFA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5150" y="5476239"/>
              <a:ext cx="612574" cy="246731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1FCDE-3E17-2840-9232-892124B2B051}"/>
              </a:ext>
            </a:extLst>
          </p:cNvPr>
          <p:cNvSpPr/>
          <p:nvPr/>
        </p:nvSpPr>
        <p:spPr>
          <a:xfrm>
            <a:off x="6304761" y="6068307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表示误差界的计算示意图 </a:t>
            </a:r>
          </a:p>
        </p:txBody>
      </p:sp>
    </p:spTree>
    <p:extLst>
      <p:ext uri="{BB962C8B-B14F-4D97-AF65-F5344CB8AC3E}">
        <p14:creationId xmlns:p14="http://schemas.microsoft.com/office/powerpoint/2010/main" val="205776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Palatino Linotype"/>
        <a:ea typeface="微软雅黑"/>
        <a:cs typeface=""/>
      </a:majorFont>
      <a:minorFont>
        <a:latin typeface="Palatino Linotype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6303B"/>
    </a:dk2>
    <a:lt2>
      <a:srgbClr val="E2DFCC"/>
    </a:lt2>
    <a:accent1>
      <a:srgbClr val="49404F"/>
    </a:accent1>
    <a:accent2>
      <a:srgbClr val="948A54"/>
    </a:accent2>
    <a:accent3>
      <a:srgbClr val="1C7B64"/>
    </a:accent3>
    <a:accent4>
      <a:srgbClr val="A9BD8B"/>
    </a:accent4>
    <a:accent5>
      <a:srgbClr val="596166"/>
    </a:accent5>
    <a:accent6>
      <a:srgbClr val="BFBFBF"/>
    </a:accent6>
    <a:hlink>
      <a:srgbClr val="36303B"/>
    </a:hlink>
    <a:folHlink>
      <a:srgbClr val="948A5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4102</TotalTime>
  <Words>2617</Words>
  <Application>Microsoft Macintosh PowerPoint</Application>
  <PresentationFormat>On-screen Show (4:3)</PresentationFormat>
  <Paragraphs>276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CMBX12</vt:lpstr>
      <vt:lpstr>微软雅黑</vt:lpstr>
      <vt:lpstr>微软雅黑</vt:lpstr>
      <vt:lpstr>黑体</vt:lpstr>
      <vt:lpstr>宋体</vt:lpstr>
      <vt:lpstr>宋体</vt:lpstr>
      <vt:lpstr>华文隶书</vt:lpstr>
      <vt:lpstr>Arial</vt:lpstr>
      <vt:lpstr>Calibri</vt:lpstr>
      <vt:lpstr>Cambria Math</vt:lpstr>
      <vt:lpstr>Palatino Linotype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高 崇铭</cp:lastModifiedBy>
  <cp:revision>279</cp:revision>
  <dcterms:created xsi:type="dcterms:W3CDTF">2015-10-30T04:49:06Z</dcterms:created>
  <dcterms:modified xsi:type="dcterms:W3CDTF">2019-05-26T17:23:51Z</dcterms:modified>
</cp:coreProperties>
</file>